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1" r:id="rId3"/>
    <p:sldId id="291" r:id="rId4"/>
    <p:sldId id="288" r:id="rId5"/>
    <p:sldId id="289" r:id="rId6"/>
    <p:sldId id="262" r:id="rId7"/>
    <p:sldId id="274" r:id="rId8"/>
    <p:sldId id="275" r:id="rId9"/>
    <p:sldId id="268" r:id="rId10"/>
    <p:sldId id="263" r:id="rId11"/>
    <p:sldId id="269" r:id="rId12"/>
    <p:sldId id="271" r:id="rId13"/>
    <p:sldId id="267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Pirulen Rg" panose="020B0605020200080104" pitchFamily="34" charset="0"/>
      <p:regular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637C"/>
    <a:srgbClr val="FF3399"/>
    <a:srgbClr val="2C3941"/>
    <a:srgbClr val="6C8AA4"/>
    <a:srgbClr val="3F515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23DC-E131-4AFE-A0CA-ADF6EA09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81527C-CC6C-47EF-BEA1-DAFFB8814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7B2BFA-37A0-40A9-8C4D-B3AA9DB5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138E1C-5328-4220-8777-3B2074A1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EFCAE2-A5B7-4298-B5D4-7B43F9CC1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10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67D338-58C7-471A-96D6-488EB519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35AF3A-FDD5-4CC0-9469-6DE4E2FBC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97130-9941-41EB-B8E7-F83A699D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9BE3F5-4C76-4FB6-88B0-30C177DE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551339-F4B3-4D2F-A2F2-D48B20EB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44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A3FAD5-1A7B-4FE0-B9CC-E8A13F6B8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FFDADB-914E-4723-A3B3-300690D63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A8CA2F-393A-4BA9-B3A0-79D4E3F8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FFF488-1D88-41C0-B46D-89A83E2F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2FCC18-AA47-40F1-91A2-9F230286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14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F2EB6-581B-49F8-AB97-D9B4F1DE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0D1B94-2346-4547-86A4-8FBAA0DB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2C4A66-D1E8-4FF0-A8ED-26D761C4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E1962D-BF5D-4E48-9829-DBE77DC7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D33D72-2482-4A93-82E0-59FF70FB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44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2753E-20B1-4DBE-B393-54B8F4E1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910410-AC14-46D6-85BB-AE13863AE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7FC686-640A-4091-919A-74E85322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57E82E-17AF-4AA3-BD8B-55853B29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07ED39-0E14-4E17-A780-E2A77FCE8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4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02F06-063B-4209-B80B-B486636B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7436D1-F718-462A-B160-CC63E67F3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850B9F2-B38E-46EE-8862-8DE22070B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1CBBEC-E951-42B4-819E-2622A984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D66D90-705C-4188-B943-6D1E848B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67B911-8A7F-4342-BA50-CD8BCBD8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5560D-A2F5-4844-B5A9-78FB08965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87231F-52C1-4A68-B9FB-DE646E93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624C80-78CF-4020-B367-4039F0616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661E34-EA65-4364-BA38-E07B0CA8D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2F0BF4-6DEB-45E5-AC1A-4F07451D9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01932A-B184-4694-BD26-0C19A7DE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E684E5-20E4-4B4E-850F-88D133E54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68DB85A-D9E8-4DB7-9004-0A9B232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39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73007-F342-4551-97F7-3DB0A09B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CF0939-FEFB-456F-8190-A05F73E5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03E98-57D6-4EAA-86AA-5D076CFA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15385D-A54C-4499-AA26-73224BF3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5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3E60D0-9BA4-411E-8AC5-47B0C7088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B28900-6AA9-4F97-8284-74FADC2B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F3D659-96C9-44C7-8C01-AE6210EA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03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68CE1-8E75-46A3-A74E-3FABC2E7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F12A4-1804-4DFF-998D-9399871A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FA67F1-F31B-48D2-A544-10418DCA3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B519CE-0D5C-4B53-AB8A-903F791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D5A26C-1689-470B-BE68-AA9A43BD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C53E7D-D532-42CE-9A9F-FA514019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53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0DB3E-F4DF-470C-8E4C-A284589E0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300C34-AFE6-41C7-97A3-BF1B21AAF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99225B-F1CD-49BD-8E18-E03204A44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88D517-1A61-4BBC-B922-34E016B1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E3950B-7512-4E0C-A3F5-7EC5CE95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B0F271-BB86-4599-B47A-769F4409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04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D81321-5ECC-480E-B04C-C357A24F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CD359D-67D5-4098-A176-860FAF74F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BB28DF-36CE-46C3-AF9B-F27F342D4D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0A17-4FC9-48DC-A857-645BA3D70269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EC2DD4-1257-4037-9A96-FCD869AEB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C91ED-AEE4-48ED-B47B-7E5E65C01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D066-EF49-4FBD-BF44-59A953A7C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78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rot="20700000" flipH="1" flipV="1">
            <a:off x="-211926" y="4636168"/>
            <a:ext cx="1209802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flipH="1" flipV="1">
            <a:off x="867746" y="741804"/>
            <a:ext cx="1064622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3726336" y="2694006"/>
            <a:ext cx="7913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20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2267340" y="2361774"/>
            <a:ext cx="937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3D6BE-2DDC-45D9-B6B7-C1479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8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unset, Climate Change, Iceberg, Glacier, Melt">
            <a:extLst>
              <a:ext uri="{FF2B5EF4-FFF2-40B4-BE49-F238E27FC236}">
                <a16:creationId xmlns:a16="http://schemas.microsoft.com/office/drawing/2014/main" id="{8572C443-7547-43D5-BD84-A727BC538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r="41299"/>
          <a:stretch/>
        </p:blipFill>
        <p:spPr bwMode="auto">
          <a:xfrm>
            <a:off x="7612740" y="575122"/>
            <a:ext cx="4568942" cy="55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11522A-3DFD-4432-A43B-580B65BB97EF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RÜCKSPIEGEL: DAMALS UND HEUTE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089926" y="1852240"/>
            <a:ext cx="9284348" cy="430887"/>
            <a:chOff x="363505" y="1768097"/>
            <a:chExt cx="9284348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AUTOS SIND HEUTZUTAGE DAS AM MEISTEN RECYCLEBARE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KOMPLEXE PRODUKT DER WELT (QUOTE: 80%)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3D87E23-B726-4991-AB1D-081F0D27B26E}"/>
              </a:ext>
            </a:extLst>
          </p:cNvPr>
          <p:cNvGrpSpPr/>
          <p:nvPr/>
        </p:nvGrpSpPr>
        <p:grpSpPr>
          <a:xfrm>
            <a:off x="1089926" y="4783216"/>
            <a:ext cx="9284348" cy="430887"/>
            <a:chOff x="363505" y="3531905"/>
            <a:chExt cx="9284348" cy="43088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30FEAA-7593-41A3-A222-DB3F6DF7FA36}"/>
                </a:ext>
              </a:extLst>
            </p:cNvPr>
            <p:cNvSpPr txBox="1"/>
            <p:nvPr/>
          </p:nvSpPr>
          <p:spPr>
            <a:xfrm>
              <a:off x="363505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SUSTAINABILITY IST bereits EIN WICHTIGER KAUFGRUND</a:t>
              </a:r>
              <a:br>
                <a:rPr lang="de-DE" dirty="0">
                  <a:solidFill>
                    <a:srgbClr val="2C3941"/>
                  </a:solidFill>
                </a:rPr>
              </a:br>
              <a:r>
                <a:rPr lang="de-DE" dirty="0">
                  <a:solidFill>
                    <a:srgbClr val="2C3941"/>
                  </a:solidFill>
                </a:rPr>
                <a:t>UND „POSITIVE USER EXPERIENCE“ MULTIPLIKATOR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828357E-0D71-4908-BD95-FA98DB25D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089926" y="2829232"/>
            <a:ext cx="9284348" cy="430887"/>
            <a:chOff x="363505" y="2454553"/>
            <a:chExt cx="9284348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363505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DIE MASSE AN NICHT-WIEDERVERWENDBAREM MATERIAL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IST ABER IMMER NOCH ENORM (CA. 6,25 MIO TONNEN WELTWEIT)</a:t>
              </a: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0FE5F1DC-C721-4C13-8050-3D957F9CE9AF}"/>
              </a:ext>
            </a:extLst>
          </p:cNvPr>
          <p:cNvCxnSpPr/>
          <p:nvPr/>
        </p:nvCxnSpPr>
        <p:spPr>
          <a:xfrm>
            <a:off x="-1167882" y="190413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8173DBF-BCB7-442F-BF5A-6C61A29F510F}"/>
              </a:ext>
            </a:extLst>
          </p:cNvPr>
          <p:cNvCxnSpPr/>
          <p:nvPr/>
        </p:nvCxnSpPr>
        <p:spPr>
          <a:xfrm>
            <a:off x="-1196260" y="513052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797B7A9C-5AF9-448B-9A4F-6FBB60463BE4}"/>
              </a:ext>
            </a:extLst>
          </p:cNvPr>
          <p:cNvSpPr txBox="1"/>
          <p:nvPr/>
        </p:nvSpPr>
        <p:spPr>
          <a:xfrm rot="16200000">
            <a:off x="-1123780" y="3412436"/>
            <a:ext cx="3498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AWARENESS : C02 ABDRUCK</a:t>
            </a:r>
            <a:endParaRPr lang="de-DE" sz="1300" dirty="0">
              <a:solidFill>
                <a:srgbClr val="FF3399"/>
              </a:solidFill>
            </a:endParaRP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2904A353-8E6F-405F-8721-944A01013032}"/>
              </a:ext>
            </a:extLst>
          </p:cNvPr>
          <p:cNvGrpSpPr/>
          <p:nvPr/>
        </p:nvGrpSpPr>
        <p:grpSpPr>
          <a:xfrm>
            <a:off x="1089926" y="3806224"/>
            <a:ext cx="9284348" cy="430887"/>
            <a:chOff x="363505" y="2454553"/>
            <a:chExt cx="9284348" cy="430887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BEFC2493-2A55-4A65-A85E-8A4AD648B316}"/>
                </a:ext>
              </a:extLst>
            </p:cNvPr>
            <p:cNvSpPr txBox="1"/>
            <p:nvPr/>
          </p:nvSpPr>
          <p:spPr>
            <a:xfrm>
              <a:off x="363505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SENSIBILITÄT ZUM THEMA UMWELT, „MEIN CO2 ABDRUCK“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Und „WAS KANN ICH TUN“ WÄCHST STETIG</a:t>
              </a:r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CC8BEC6-9249-4FCE-BC1F-9CBF245A93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5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öhliche Frau, Die In Baumschule Ruht">
            <a:extLst>
              <a:ext uri="{FF2B5EF4-FFF2-40B4-BE49-F238E27FC236}">
                <a16:creationId xmlns:a16="http://schemas.microsoft.com/office/drawing/2014/main" id="{3A360247-818D-4C60-B1B3-5D6A35C75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1" r="11746"/>
          <a:stretch/>
        </p:blipFill>
        <p:spPr bwMode="auto">
          <a:xfrm>
            <a:off x="7618114" y="617452"/>
            <a:ext cx="4540755" cy="57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11522A-3DFD-4432-A43B-580B65BB97EF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RÜCKSPIEGEL: DAMALS UND HEUTE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979FC4B-0855-4473-9D8B-313B993CDEE9}"/>
              </a:ext>
            </a:extLst>
          </p:cNvPr>
          <p:cNvGrpSpPr/>
          <p:nvPr/>
        </p:nvGrpSpPr>
        <p:grpSpPr>
          <a:xfrm>
            <a:off x="1123923" y="3757095"/>
            <a:ext cx="9290614" cy="430887"/>
            <a:chOff x="394563" y="4943977"/>
            <a:chExt cx="9290614" cy="430887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A42C86C-995C-45DE-B41B-EFDD0F2F1F16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 err="1">
                  <a:solidFill>
                    <a:srgbClr val="FF3399"/>
                  </a:solidFill>
                </a:rPr>
                <a:t>DESIGNPROZESse</a:t>
              </a:r>
              <a:r>
                <a:rPr lang="de-DE" dirty="0">
                  <a:solidFill>
                    <a:srgbClr val="FF3399"/>
                  </a:solidFill>
                </a:rPr>
                <a:t> und </a:t>
              </a:r>
              <a:r>
                <a:rPr lang="de-DE" dirty="0" err="1">
                  <a:solidFill>
                    <a:srgbClr val="FF3399"/>
                  </a:solidFill>
                </a:rPr>
                <a:t>produktPortfolios</a:t>
              </a:r>
              <a:r>
                <a:rPr lang="de-DE" dirty="0">
                  <a:solidFill>
                    <a:srgbClr val="FF3399"/>
                  </a:solidFill>
                </a:rPr>
                <a:t> MÜSSEN</a:t>
              </a:r>
            </a:p>
            <a:p>
              <a:pPr algn="l"/>
              <a:r>
                <a:rPr lang="de-DE" dirty="0">
                  <a:solidFill>
                    <a:srgbClr val="FF3399"/>
                  </a:solidFill>
                </a:rPr>
                <a:t>angepasst werden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FC8C76B7-06C1-4118-8FC9-DC05686C3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275576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E6657FA-B9D4-4D91-A1E7-BF28A9BFE6F9}"/>
              </a:ext>
            </a:extLst>
          </p:cNvPr>
          <p:cNvSpPr txBox="1"/>
          <p:nvPr/>
        </p:nvSpPr>
        <p:spPr>
          <a:xfrm rot="16200000">
            <a:off x="-108479" y="3320103"/>
            <a:ext cx="165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300" dirty="0" err="1">
                <a:solidFill>
                  <a:srgbClr val="2C3941"/>
                </a:solidFill>
              </a:rPr>
              <a:t>learnings</a:t>
            </a:r>
            <a:endParaRPr lang="de-DE" sz="1300" dirty="0">
              <a:solidFill>
                <a:srgbClr val="2C3941"/>
              </a:solidFill>
            </a:endParaRPr>
          </a:p>
          <a:p>
            <a:r>
              <a:rPr lang="de-DE" sz="1300" dirty="0">
                <a:solidFill>
                  <a:srgbClr val="2C3941"/>
                </a:solidFill>
              </a:rPr>
              <a:t> </a:t>
            </a:r>
            <a:endParaRPr lang="en-US" sz="1300" dirty="0">
              <a:solidFill>
                <a:srgbClr val="2C3941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11C0563-4117-41FC-A83F-4C5742076B14}"/>
              </a:ext>
            </a:extLst>
          </p:cNvPr>
          <p:cNvCxnSpPr/>
          <p:nvPr/>
        </p:nvCxnSpPr>
        <p:spPr>
          <a:xfrm>
            <a:off x="-1167882" y="284012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2058EDB-CC85-4D62-8D70-306B40EC93B9}"/>
              </a:ext>
            </a:extLst>
          </p:cNvPr>
          <p:cNvCxnSpPr/>
          <p:nvPr/>
        </p:nvCxnSpPr>
        <p:spPr>
          <a:xfrm>
            <a:off x="-1196260" y="4107506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53FBE58-C6CF-4913-9B02-AF1E32799B67}"/>
              </a:ext>
            </a:extLst>
          </p:cNvPr>
          <p:cNvGrpSpPr/>
          <p:nvPr/>
        </p:nvGrpSpPr>
        <p:grpSpPr>
          <a:xfrm>
            <a:off x="1124062" y="2774349"/>
            <a:ext cx="9284348" cy="430887"/>
            <a:chOff x="393485" y="4088568"/>
            <a:chExt cx="9284348" cy="43088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1B10298-C95D-46A9-A4C2-4376073B57C9}"/>
                </a:ext>
              </a:extLst>
            </p:cNvPr>
            <p:cNvSpPr txBox="1"/>
            <p:nvPr/>
          </p:nvSpPr>
          <p:spPr>
            <a:xfrm>
              <a:off x="393485" y="4088568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0000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>
                  <a:solidFill>
                    <a:srgbClr val="FF3399"/>
                  </a:solidFill>
                </a:rPr>
                <a:t>CIRCULAR ECONOMY KANN IN DER ZUKÜNFTIGEN PRODUKT-/</a:t>
              </a:r>
            </a:p>
            <a:p>
              <a:r>
                <a:rPr lang="de-DE" dirty="0">
                  <a:solidFill>
                    <a:srgbClr val="FF3399"/>
                  </a:solidFill>
                </a:rPr>
                <a:t>ERLEBNISENTWICKLUNG NICHT MEHR IGNORIERT WERDEN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539045F-DC07-41E0-9D2B-877E7E2FA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270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0668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stenloses Stock Foto zu aufnahme von unten, auto, autokennzeichen">
            <a:extLst>
              <a:ext uri="{FF2B5EF4-FFF2-40B4-BE49-F238E27FC236}">
                <a16:creationId xmlns:a16="http://schemas.microsoft.com/office/drawing/2014/main" id="{17BF8004-50B1-49F0-977B-CC823EE8B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22736" r="40825" b="22753"/>
          <a:stretch/>
        </p:blipFill>
        <p:spPr bwMode="auto">
          <a:xfrm>
            <a:off x="6128844" y="1279192"/>
            <a:ext cx="5870321" cy="373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B75CBD0-D927-4737-BA36-6BC45C1624FC}"/>
              </a:ext>
            </a:extLst>
          </p:cNvPr>
          <p:cNvSpPr/>
          <p:nvPr/>
        </p:nvSpPr>
        <p:spPr>
          <a:xfrm>
            <a:off x="5997082" y="1282514"/>
            <a:ext cx="4720392" cy="3852627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5000">
                <a:srgbClr val="FFFFFF">
                  <a:alpha val="77000"/>
                </a:srgb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3D6BE-2DDC-45D9-B6B7-C1479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DA74AE9-AEE7-4BCE-80B6-20BDA3F8B844}"/>
              </a:ext>
            </a:extLst>
          </p:cNvPr>
          <p:cNvSpPr txBox="1"/>
          <p:nvPr/>
        </p:nvSpPr>
        <p:spPr>
          <a:xfrm>
            <a:off x="456815" y="177932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RÜCKSPIEGEL: DAMALS UND HEUTE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6469AE-7AF8-41BA-8050-76B57335B522}"/>
              </a:ext>
            </a:extLst>
          </p:cNvPr>
          <p:cNvSpPr txBox="1"/>
          <p:nvPr/>
        </p:nvSpPr>
        <p:spPr>
          <a:xfrm>
            <a:off x="456815" y="163918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DB7DAE3-65CD-43EB-8D51-765401A73348}"/>
              </a:ext>
            </a:extLst>
          </p:cNvPr>
          <p:cNvCxnSpPr/>
          <p:nvPr/>
        </p:nvCxnSpPr>
        <p:spPr>
          <a:xfrm>
            <a:off x="0" y="176046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6C1253B-CF2D-4D85-8339-43FC21EA540C}"/>
              </a:ext>
            </a:extLst>
          </p:cNvPr>
          <p:cNvGrpSpPr/>
          <p:nvPr/>
        </p:nvGrpSpPr>
        <p:grpSpPr>
          <a:xfrm>
            <a:off x="1123074" y="2590697"/>
            <a:ext cx="9297894" cy="430887"/>
            <a:chOff x="394563" y="1768097"/>
            <a:chExt cx="9297894" cy="43088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DEC137-AC34-46FA-BC62-99B5A60F657F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BIS VOR KURZEM WURDE SUSTAINABILITY IM AUTOMOBIL-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DESIGN STIEFMÜTTERLICH BEHANDELT</a:t>
              </a: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2F342363-FF01-40A2-8ADC-BC8F31009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4636026-2ECA-482B-8AE1-F8EAC5492A66}"/>
              </a:ext>
            </a:extLst>
          </p:cNvPr>
          <p:cNvGrpSpPr/>
          <p:nvPr/>
        </p:nvGrpSpPr>
        <p:grpSpPr>
          <a:xfrm>
            <a:off x="1123074" y="3271313"/>
            <a:ext cx="9297894" cy="430887"/>
            <a:chOff x="394563" y="1768097"/>
            <a:chExt cx="9297894" cy="430887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D12E09C-66D0-48BC-8EFF-5F65A6F0B43F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HINZU KOMMT DIE SPÄTE ERKENNTNIS, DASS AUTOMOBIL-</a:t>
              </a:r>
              <a:br>
                <a:rPr lang="de-DE" dirty="0">
                  <a:solidFill>
                    <a:srgbClr val="2C3941"/>
                  </a:solidFill>
                </a:rPr>
              </a:br>
              <a:r>
                <a:rPr lang="de-DE" dirty="0">
                  <a:solidFill>
                    <a:srgbClr val="2C3941"/>
                  </a:solidFill>
                </a:rPr>
                <a:t>DESIGN IMMER STÄRKER USER EXPERIENCE GEPRÄGT IST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396DAD99-7D51-4190-990B-917D3EE8F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B914F1C-2ABF-45E3-9A3B-A34697F05FD4}"/>
              </a:ext>
            </a:extLst>
          </p:cNvPr>
          <p:cNvGrpSpPr/>
          <p:nvPr/>
        </p:nvGrpSpPr>
        <p:grpSpPr>
          <a:xfrm>
            <a:off x="1123074" y="3951928"/>
            <a:ext cx="9297894" cy="430887"/>
            <a:chOff x="394563" y="1768097"/>
            <a:chExt cx="9297894" cy="430887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5236D1F-9A8C-4789-8E13-5558B452DCCB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DIE CIRCULAR ECONOMY HAT ALS MEGATREND EINEN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ENORMEN EINFLUSS AUF Design + </a:t>
              </a:r>
              <a:r>
                <a:rPr lang="de-DE" dirty="0" err="1">
                  <a:solidFill>
                    <a:srgbClr val="2C3941"/>
                  </a:solidFill>
                </a:rPr>
                <a:t>user</a:t>
              </a:r>
              <a:r>
                <a:rPr lang="de-DE" dirty="0">
                  <a:solidFill>
                    <a:srgbClr val="2C3941"/>
                  </a:solidFill>
                </a:rPr>
                <a:t> </a:t>
              </a:r>
              <a:r>
                <a:rPr lang="de-DE" dirty="0" err="1">
                  <a:solidFill>
                    <a:srgbClr val="2C3941"/>
                  </a:solidFill>
                </a:rPr>
                <a:t>experience</a:t>
              </a:r>
              <a:endParaRPr lang="de-DE" dirty="0">
                <a:solidFill>
                  <a:srgbClr val="2C3941"/>
                </a:solidFill>
              </a:endParaRP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DFED6612-4159-4313-A49F-FABD0FBB5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9BA7ACCC-58DA-4FDC-ADFA-E59BA84A5694}"/>
              </a:ext>
            </a:extLst>
          </p:cNvPr>
          <p:cNvSpPr/>
          <p:nvPr/>
        </p:nvSpPr>
        <p:spPr>
          <a:xfrm rot="20618219">
            <a:off x="7593285" y="3480020"/>
            <a:ext cx="5430908" cy="19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0AA6807-907E-4912-A6DB-1EB1B6B2937F}"/>
              </a:ext>
            </a:extLst>
          </p:cNvPr>
          <p:cNvSpPr/>
          <p:nvPr/>
        </p:nvSpPr>
        <p:spPr>
          <a:xfrm rot="1256064">
            <a:off x="8209467" y="294811"/>
            <a:ext cx="4493622" cy="15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rot="20700000" flipH="1" flipV="1">
            <a:off x="-211926" y="4636168"/>
            <a:ext cx="1209802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flipH="1" flipV="1">
            <a:off x="867746" y="741804"/>
            <a:ext cx="1064622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BD3BB3D-7414-4AB1-B665-4C622C09DA25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8FC91C6-9158-4244-9803-F049C7D84324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6A1193B-5B7E-406D-AD28-C64CCC465876}"/>
              </a:ext>
            </a:extLst>
          </p:cNvPr>
          <p:cNvSpPr/>
          <p:nvPr/>
        </p:nvSpPr>
        <p:spPr>
          <a:xfrm rot="18000000">
            <a:off x="11580381" y="2014800"/>
            <a:ext cx="1188715" cy="877676"/>
          </a:xfrm>
          <a:prstGeom prst="triangle">
            <a:avLst>
              <a:gd name="adj" fmla="val 178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AF64E75-E553-4104-B6FB-C4B759C6D477}"/>
              </a:ext>
            </a:extLst>
          </p:cNvPr>
          <p:cNvSpPr txBox="1"/>
          <p:nvPr/>
        </p:nvSpPr>
        <p:spPr>
          <a:xfrm rot="16200000">
            <a:off x="-249488" y="3161643"/>
            <a:ext cx="18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800" dirty="0">
                <a:solidFill>
                  <a:srgbClr val="FF3399"/>
                </a:solidFill>
              </a:rPr>
              <a:t>SUMMARY</a:t>
            </a:r>
          </a:p>
          <a:p>
            <a:r>
              <a:rPr lang="de-DE" sz="1800" dirty="0">
                <a:solidFill>
                  <a:srgbClr val="FF3399"/>
                </a:solidFill>
              </a:rPr>
              <a:t>No.2</a:t>
            </a:r>
            <a:endParaRPr lang="en-US" sz="1800" dirty="0">
              <a:solidFill>
                <a:srgbClr val="FF3399"/>
              </a:solidFill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DB45F1E-66F3-40B0-9682-E449722054BD}"/>
              </a:ext>
            </a:extLst>
          </p:cNvPr>
          <p:cNvCxnSpPr/>
          <p:nvPr/>
        </p:nvCxnSpPr>
        <p:spPr>
          <a:xfrm>
            <a:off x="-1167882" y="265055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0ADE25B-013A-4426-86A2-7D248208DB57}"/>
              </a:ext>
            </a:extLst>
          </p:cNvPr>
          <p:cNvCxnSpPr/>
          <p:nvPr/>
        </p:nvCxnSpPr>
        <p:spPr>
          <a:xfrm>
            <a:off x="-1196260" y="4285925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23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2DC09B2F-8E37-4CFC-AEB1-02539705B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0" t="3134" r="-2" b="10745"/>
          <a:stretch/>
        </p:blipFill>
        <p:spPr bwMode="auto">
          <a:xfrm>
            <a:off x="7623109" y="696402"/>
            <a:ext cx="4601547" cy="559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089926" y="1840665"/>
            <a:ext cx="9284348" cy="430887"/>
            <a:chOff x="363505" y="1768097"/>
            <a:chExt cx="9284348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EV PLATFORMEN und AUTONOMES FAHREN ERLAUBEN</a:t>
              </a:r>
            </a:p>
            <a:p>
              <a:r>
                <a:rPr lang="de-DE" dirty="0"/>
                <a:t>MEHR FREIHEITEN IN DESIGN + KONZEPTEN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3D87E23-B726-4991-AB1D-081F0D27B26E}"/>
              </a:ext>
            </a:extLst>
          </p:cNvPr>
          <p:cNvGrpSpPr/>
          <p:nvPr/>
        </p:nvGrpSpPr>
        <p:grpSpPr>
          <a:xfrm>
            <a:off x="1089926" y="3809077"/>
            <a:ext cx="9284348" cy="430887"/>
            <a:chOff x="363505" y="3531905"/>
            <a:chExt cx="9284348" cy="43088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30FEAA-7593-41A3-A222-DB3F6DF7FA36}"/>
                </a:ext>
              </a:extLst>
            </p:cNvPr>
            <p:cNvSpPr txBox="1"/>
            <p:nvPr/>
          </p:nvSpPr>
          <p:spPr>
            <a:xfrm>
              <a:off x="363505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HIERBEI GEHT ES IMMER HÄUFIGER AUCH UM DAS </a:t>
              </a:r>
              <a:r>
                <a:rPr lang="de-DE" dirty="0" err="1">
                  <a:solidFill>
                    <a:srgbClr val="2C3941"/>
                  </a:solidFill>
                </a:rPr>
                <a:t>DESIGn</a:t>
              </a:r>
              <a:endParaRPr lang="de-DE" dirty="0">
                <a:solidFill>
                  <a:srgbClr val="2C3941"/>
                </a:solidFill>
              </a:endParaRP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GANZER ÖKOSYTEME (BISHER: NUR EINZELPRODUKTE)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828357E-0D71-4908-BD95-FA98DB25D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2D3EE50-AED1-4CA0-B9E6-9AE7011CDC36}"/>
              </a:ext>
            </a:extLst>
          </p:cNvPr>
          <p:cNvGrpSpPr/>
          <p:nvPr/>
        </p:nvGrpSpPr>
        <p:grpSpPr>
          <a:xfrm>
            <a:off x="1089926" y="4793284"/>
            <a:ext cx="9284348" cy="430887"/>
            <a:chOff x="363505" y="4088568"/>
            <a:chExt cx="9284348" cy="430887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9CA17F5-A8C8-4B77-A78A-2C36D1B6C39B}"/>
                </a:ext>
              </a:extLst>
            </p:cNvPr>
            <p:cNvSpPr txBox="1"/>
            <p:nvPr/>
          </p:nvSpPr>
          <p:spPr>
            <a:xfrm>
              <a:off x="363505" y="4088568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>
                  <a:solidFill>
                    <a:srgbClr val="2C3941"/>
                  </a:solidFill>
                </a:rPr>
                <a:t>DESIGNPROZESSE MÜSSEN DABEI VON VORNEHEREIN POTENZIALE</a:t>
              </a:r>
            </a:p>
            <a:p>
              <a:r>
                <a:rPr lang="de-DE" dirty="0">
                  <a:solidFill>
                    <a:srgbClr val="2C3941"/>
                  </a:solidFill>
                </a:rPr>
                <a:t>IM PRODUKTENTWICKLUNGSPROZESS IDENTIFIZIEREN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CAB30673-3A1B-46EF-8368-D146E504DE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089926" y="2824871"/>
            <a:ext cx="9284348" cy="430887"/>
            <a:chOff x="363505" y="2454553"/>
            <a:chExt cx="9284348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363505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NEUE TECHNOLOGIEN ERLAUBEN NEUE NUTZUNGSZENARIEN +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HÖHERE AUSLASTUNGEN (WENIGER STANDZEITEN)</a:t>
              </a: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DEF5776-8BAC-4623-AB3D-8EA5F01126DD}"/>
              </a:ext>
            </a:extLst>
          </p:cNvPr>
          <p:cNvCxnSpPr/>
          <p:nvPr/>
        </p:nvCxnSpPr>
        <p:spPr>
          <a:xfrm>
            <a:off x="-1167882" y="190413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4E67687-B8DC-485B-9917-56D358F68D89}"/>
              </a:ext>
            </a:extLst>
          </p:cNvPr>
          <p:cNvCxnSpPr/>
          <p:nvPr/>
        </p:nvCxnSpPr>
        <p:spPr>
          <a:xfrm>
            <a:off x="-1196260" y="513052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B16D0-3B62-4DA1-957D-6C614BDF97AD}"/>
              </a:ext>
            </a:extLst>
          </p:cNvPr>
          <p:cNvSpPr txBox="1"/>
          <p:nvPr/>
        </p:nvSpPr>
        <p:spPr>
          <a:xfrm rot="16200000">
            <a:off x="-1123780" y="3412436"/>
            <a:ext cx="3498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E- </a:t>
            </a:r>
            <a:r>
              <a:rPr lang="en-US" sz="1300" dirty="0" err="1">
                <a:solidFill>
                  <a:srgbClr val="FF3399"/>
                </a:solidFill>
              </a:rPr>
              <a:t>uND</a:t>
            </a:r>
            <a:r>
              <a:rPr lang="en-US" sz="1300" dirty="0">
                <a:solidFill>
                  <a:srgbClr val="FF3399"/>
                </a:solidFill>
              </a:rPr>
              <a:t> AV MOBILITY DESIGN</a:t>
            </a:r>
            <a:endParaRPr lang="de-DE" sz="1300" dirty="0">
              <a:solidFill>
                <a:srgbClr val="FF3399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77641B1-5C43-4AC0-B1D3-DF47D221133C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what’s next </a:t>
            </a:r>
            <a:r>
              <a:rPr lang="en-US" dirty="0" err="1">
                <a:solidFill>
                  <a:srgbClr val="2C3941"/>
                </a:solidFill>
              </a:rPr>
              <a:t>iM</a:t>
            </a:r>
            <a:r>
              <a:rPr lang="en-US" dirty="0">
                <a:solidFill>
                  <a:srgbClr val="2C3941"/>
                </a:solidFill>
              </a:rPr>
              <a:t> </a:t>
            </a:r>
            <a:r>
              <a:rPr lang="en-US" dirty="0" err="1">
                <a:solidFill>
                  <a:srgbClr val="2C3941"/>
                </a:solidFill>
              </a:rPr>
              <a:t>automobil</a:t>
            </a:r>
            <a:r>
              <a:rPr lang="en-US" dirty="0">
                <a:solidFill>
                  <a:srgbClr val="2C3941"/>
                </a:solidFill>
              </a:rPr>
              <a:t>- und mobility Design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0E44683-FBB3-4521-B31B-C0ED0554D9D2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B2D11AA-C7F2-4510-A1F9-E1A132DCB8F4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397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mw, auto, front, sports car, voted, pimped, transport, automotive, design, model, modern">
            <a:extLst>
              <a:ext uri="{FF2B5EF4-FFF2-40B4-BE49-F238E27FC236}">
                <a16:creationId xmlns:a16="http://schemas.microsoft.com/office/drawing/2014/main" id="{3FD4DA9D-7F89-4411-BC1D-0851863B9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54"/>
          <a:stretch/>
        </p:blipFill>
        <p:spPr bwMode="auto">
          <a:xfrm>
            <a:off x="7618718" y="712048"/>
            <a:ext cx="4573281" cy="538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086326" y="1836711"/>
            <a:ext cx="9284348" cy="261610"/>
            <a:chOff x="363505" y="1768097"/>
            <a:chExt cx="9284348" cy="26161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DABEI GILT ES AUCH NEUE CHALLENGES ZU LÖSEN, </a:t>
              </a:r>
              <a:r>
                <a:rPr lang="de-DE" dirty="0" err="1">
                  <a:solidFill>
                    <a:srgbClr val="2C3941"/>
                  </a:solidFill>
                </a:rPr>
                <a:t>z.b.</a:t>
              </a:r>
              <a:endParaRPr lang="de-DE" dirty="0">
                <a:solidFill>
                  <a:srgbClr val="2C3941"/>
                </a:solidFill>
              </a:endParaRP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108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3D87E23-B726-4991-AB1D-081F0D27B26E}"/>
              </a:ext>
            </a:extLst>
          </p:cNvPr>
          <p:cNvGrpSpPr/>
          <p:nvPr/>
        </p:nvGrpSpPr>
        <p:grpSpPr>
          <a:xfrm>
            <a:off x="1086326" y="4401929"/>
            <a:ext cx="9284348" cy="261610"/>
            <a:chOff x="363505" y="3531905"/>
            <a:chExt cx="9284348" cy="261610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30FEAA-7593-41A3-A222-DB3F6DF7FA36}"/>
                </a:ext>
              </a:extLst>
            </p:cNvPr>
            <p:cNvSpPr txBox="1"/>
            <p:nvPr/>
          </p:nvSpPr>
          <p:spPr>
            <a:xfrm>
              <a:off x="363505" y="3531905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Kürzere Lifecycles vs. Längere </a:t>
              </a:r>
              <a:r>
                <a:rPr lang="de-DE" dirty="0" err="1">
                  <a:solidFill>
                    <a:srgbClr val="2C3941"/>
                  </a:solidFill>
                </a:rPr>
                <a:t>nutzungsdauer</a:t>
              </a:r>
              <a:endParaRPr lang="de-DE" dirty="0">
                <a:solidFill>
                  <a:srgbClr val="2C3941"/>
                </a:solidFill>
              </a:endParaRP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828357E-0D71-4908-BD95-FA98DB25D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108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089926" y="2950043"/>
            <a:ext cx="9284348" cy="430887"/>
            <a:chOff x="363505" y="2454553"/>
            <a:chExt cx="9284348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363505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 err="1"/>
                <a:t>ERWARTUNGshaltung</a:t>
              </a:r>
              <a:r>
                <a:rPr lang="de-DE" dirty="0"/>
                <a:t>, „Trotz </a:t>
              </a:r>
              <a:r>
                <a:rPr lang="de-DE" dirty="0" err="1"/>
                <a:t>öko</a:t>
              </a:r>
              <a:r>
                <a:rPr lang="de-DE" dirty="0"/>
                <a:t>“ STILISTISCH GELUNGENE</a:t>
              </a:r>
            </a:p>
            <a:p>
              <a:r>
                <a:rPr lang="de-DE" dirty="0"/>
                <a:t>FAHRZEUG- und Mobilitätskonzepte zu nutzen</a:t>
              </a: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DEF5776-8BAC-4623-AB3D-8EA5F01126DD}"/>
              </a:ext>
            </a:extLst>
          </p:cNvPr>
          <p:cNvCxnSpPr/>
          <p:nvPr/>
        </p:nvCxnSpPr>
        <p:spPr>
          <a:xfrm>
            <a:off x="-1167882" y="190413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4E67687-B8DC-485B-9917-56D358F68D89}"/>
              </a:ext>
            </a:extLst>
          </p:cNvPr>
          <p:cNvCxnSpPr/>
          <p:nvPr/>
        </p:nvCxnSpPr>
        <p:spPr>
          <a:xfrm>
            <a:off x="-1196260" y="513052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B16D0-3B62-4DA1-957D-6C614BDF97AD}"/>
              </a:ext>
            </a:extLst>
          </p:cNvPr>
          <p:cNvSpPr txBox="1"/>
          <p:nvPr/>
        </p:nvSpPr>
        <p:spPr>
          <a:xfrm rot="16200000">
            <a:off x="-1123780" y="3412436"/>
            <a:ext cx="3498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E- </a:t>
            </a:r>
            <a:r>
              <a:rPr lang="en-US" sz="1300" dirty="0" err="1">
                <a:solidFill>
                  <a:srgbClr val="FF3399"/>
                </a:solidFill>
              </a:rPr>
              <a:t>uND</a:t>
            </a:r>
            <a:r>
              <a:rPr lang="en-US" sz="1300" dirty="0">
                <a:solidFill>
                  <a:srgbClr val="FF3399"/>
                </a:solidFill>
              </a:rPr>
              <a:t> AV MOBILITY DESIGN</a:t>
            </a:r>
            <a:endParaRPr lang="de-DE" sz="1300" dirty="0">
              <a:solidFill>
                <a:srgbClr val="FF3399"/>
              </a:solidFill>
            </a:endParaRP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0899BD1-A3E3-4FE9-B73B-ECFC1333CEF5}"/>
              </a:ext>
            </a:extLst>
          </p:cNvPr>
          <p:cNvGrpSpPr/>
          <p:nvPr/>
        </p:nvGrpSpPr>
        <p:grpSpPr>
          <a:xfrm>
            <a:off x="1086326" y="2393377"/>
            <a:ext cx="9284348" cy="261610"/>
            <a:chOff x="363505" y="1768097"/>
            <a:chExt cx="9284348" cy="26161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7B24D34-55BE-4DED-8108-BD6632142723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FEHLENDEs PREMIUM-IMAGE VON RECYCLETEN MATERIALIEN</a:t>
              </a:r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FC62EB5C-2450-4D2D-9E3D-DE0768602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108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4188214-A960-4FE0-A9D4-09BC18DC94C2}"/>
              </a:ext>
            </a:extLst>
          </p:cNvPr>
          <p:cNvGrpSpPr/>
          <p:nvPr/>
        </p:nvGrpSpPr>
        <p:grpSpPr>
          <a:xfrm>
            <a:off x="1086326" y="3675986"/>
            <a:ext cx="9284348" cy="430887"/>
            <a:chOff x="363505" y="3531905"/>
            <a:chExt cx="9284348" cy="430887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4325325-F528-4511-8264-D100F08DB2F1}"/>
                </a:ext>
              </a:extLst>
            </p:cNvPr>
            <p:cNvSpPr txBox="1"/>
            <p:nvPr/>
          </p:nvSpPr>
          <p:spPr>
            <a:xfrm>
              <a:off x="363505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WIDERSPRUCH VON INDIVIDUALISIERBARKEIT Vs. NIEDERKOMPLE-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XITÄT / VERRINGERTEM</a:t>
              </a:r>
              <a:r>
                <a:rPr lang="de-DE" dirty="0"/>
                <a:t> </a:t>
              </a:r>
              <a:r>
                <a:rPr lang="de-DE" dirty="0">
                  <a:solidFill>
                    <a:srgbClr val="2C3941"/>
                  </a:solidFill>
                </a:rPr>
                <a:t>MATERIAL- und TEILE-EINSATZ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617C19AF-1990-493E-9076-2EB6210C6F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BF1E3CC-41F7-40EB-8217-76C6A677751B}"/>
              </a:ext>
            </a:extLst>
          </p:cNvPr>
          <p:cNvGrpSpPr/>
          <p:nvPr/>
        </p:nvGrpSpPr>
        <p:grpSpPr>
          <a:xfrm>
            <a:off x="1086326" y="4958595"/>
            <a:ext cx="9284348" cy="261610"/>
            <a:chOff x="363505" y="3531905"/>
            <a:chExt cx="9284348" cy="261610"/>
          </a:xfrm>
        </p:grpSpPr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DB8A8304-6CD0-4ED0-B651-9C194F8FDF38}"/>
                </a:ext>
              </a:extLst>
            </p:cNvPr>
            <p:cNvSpPr txBox="1"/>
            <p:nvPr/>
          </p:nvSpPr>
          <p:spPr>
            <a:xfrm>
              <a:off x="363505" y="3531905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UPDATEFÄHIGKEIT / TECHNOLOGIESICHERHEIT vs. WIEDERNUTZUNG</a:t>
              </a: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D7BF5C87-9B58-4DCC-B1F8-AB96B5932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108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BDEE7467-A01D-49E4-911E-438835CE4010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what’s next </a:t>
            </a:r>
            <a:r>
              <a:rPr lang="en-US" dirty="0" err="1">
                <a:solidFill>
                  <a:srgbClr val="2C3941"/>
                </a:solidFill>
              </a:rPr>
              <a:t>iM</a:t>
            </a:r>
            <a:r>
              <a:rPr lang="en-US" dirty="0">
                <a:solidFill>
                  <a:srgbClr val="2C3941"/>
                </a:solidFill>
              </a:rPr>
              <a:t> </a:t>
            </a:r>
            <a:r>
              <a:rPr lang="en-US" dirty="0" err="1">
                <a:solidFill>
                  <a:srgbClr val="2C3941"/>
                </a:solidFill>
              </a:rPr>
              <a:t>automobil</a:t>
            </a:r>
            <a:r>
              <a:rPr lang="en-US" dirty="0">
                <a:solidFill>
                  <a:srgbClr val="2C3941"/>
                </a:solidFill>
              </a:rPr>
              <a:t>- und mobility Design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D464942-EE8F-4131-92F4-BCC813DDEE9C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690DAD1C-485F-42CB-A867-4E44B045F204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375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sserfälle Drinnen">
            <a:extLst>
              <a:ext uri="{FF2B5EF4-FFF2-40B4-BE49-F238E27FC236}">
                <a16:creationId xmlns:a16="http://schemas.microsoft.com/office/drawing/2014/main" id="{F94DFDEC-C9D0-4AD6-8D65-288BF5BE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5122"/>
            <a:ext cx="4572000" cy="574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979FC4B-0855-4473-9D8B-313B993CDEE9}"/>
              </a:ext>
            </a:extLst>
          </p:cNvPr>
          <p:cNvGrpSpPr/>
          <p:nvPr/>
        </p:nvGrpSpPr>
        <p:grpSpPr>
          <a:xfrm>
            <a:off x="1120859" y="3757095"/>
            <a:ext cx="9290614" cy="430887"/>
            <a:chOff x="394563" y="4943977"/>
            <a:chExt cx="9290614" cy="430887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A42C86C-995C-45DE-B41B-EFDD0F2F1F16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FF3399"/>
                  </a:solidFill>
                </a:rPr>
                <a:t>CIRCULAR ECONOMY ALS WESENTLICHER BESTANDTEIL</a:t>
              </a:r>
            </a:p>
            <a:p>
              <a:pPr algn="l"/>
              <a:r>
                <a:rPr lang="de-DE" dirty="0">
                  <a:solidFill>
                    <a:srgbClr val="FF3399"/>
                  </a:solidFill>
                </a:rPr>
                <a:t>DER DESIGN- UND PEP-PROZESSE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FC8C76B7-06C1-4118-8FC9-DC05686C3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275576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E6657FA-B9D4-4D91-A1E7-BF28A9BFE6F9}"/>
              </a:ext>
            </a:extLst>
          </p:cNvPr>
          <p:cNvSpPr txBox="1"/>
          <p:nvPr/>
        </p:nvSpPr>
        <p:spPr>
          <a:xfrm rot="16200000">
            <a:off x="-108479" y="3320103"/>
            <a:ext cx="165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300" dirty="0" err="1">
                <a:solidFill>
                  <a:srgbClr val="2C3941"/>
                </a:solidFill>
              </a:rPr>
              <a:t>learnings</a:t>
            </a:r>
            <a:endParaRPr lang="de-DE" sz="1300" dirty="0">
              <a:solidFill>
                <a:srgbClr val="2C3941"/>
              </a:solidFill>
            </a:endParaRPr>
          </a:p>
          <a:p>
            <a:r>
              <a:rPr lang="de-DE" sz="1300" dirty="0">
                <a:solidFill>
                  <a:srgbClr val="2C3941"/>
                </a:solidFill>
              </a:rPr>
              <a:t> </a:t>
            </a:r>
            <a:endParaRPr lang="en-US" sz="1300" dirty="0">
              <a:solidFill>
                <a:srgbClr val="2C3941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11C0563-4117-41FC-A83F-4C5742076B14}"/>
              </a:ext>
            </a:extLst>
          </p:cNvPr>
          <p:cNvCxnSpPr/>
          <p:nvPr/>
        </p:nvCxnSpPr>
        <p:spPr>
          <a:xfrm>
            <a:off x="-1167882" y="284012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2058EDB-CC85-4D62-8D70-306B40EC93B9}"/>
              </a:ext>
            </a:extLst>
          </p:cNvPr>
          <p:cNvCxnSpPr/>
          <p:nvPr/>
        </p:nvCxnSpPr>
        <p:spPr>
          <a:xfrm>
            <a:off x="-1196260" y="4107506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53FBE58-C6CF-4913-9B02-AF1E32799B67}"/>
              </a:ext>
            </a:extLst>
          </p:cNvPr>
          <p:cNvGrpSpPr/>
          <p:nvPr/>
        </p:nvGrpSpPr>
        <p:grpSpPr>
          <a:xfrm>
            <a:off x="1124062" y="2774349"/>
            <a:ext cx="9284348" cy="430887"/>
            <a:chOff x="393485" y="4088568"/>
            <a:chExt cx="9284348" cy="43088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1B10298-C95D-46A9-A4C2-4376073B57C9}"/>
                </a:ext>
              </a:extLst>
            </p:cNvPr>
            <p:cNvSpPr txBox="1"/>
            <p:nvPr/>
          </p:nvSpPr>
          <p:spPr>
            <a:xfrm>
              <a:off x="393485" y="4088568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3399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FF3399"/>
                  </a:solidFill>
                </a:rPr>
                <a:t>ERFOLGREICHES MOBILITY DESIGN IST ABHÄNGIG VON GUTER</a:t>
              </a:r>
            </a:p>
            <a:p>
              <a:pPr algn="l"/>
              <a:r>
                <a:rPr lang="de-DE" dirty="0">
                  <a:solidFill>
                    <a:srgbClr val="FF3399"/>
                  </a:solidFill>
                </a:rPr>
                <a:t>USER EXPERIENCE UND NACHHALTIGEM MATERIALEINSATZ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539045F-DC07-41E0-9D2B-877E7E2FA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270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A14842AB-13F2-42DD-93BD-AA574FC10840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what’s next </a:t>
            </a:r>
            <a:r>
              <a:rPr lang="en-US" dirty="0" err="1">
                <a:solidFill>
                  <a:srgbClr val="2C3941"/>
                </a:solidFill>
              </a:rPr>
              <a:t>iM</a:t>
            </a:r>
            <a:r>
              <a:rPr lang="en-US" dirty="0">
                <a:solidFill>
                  <a:srgbClr val="2C3941"/>
                </a:solidFill>
              </a:rPr>
              <a:t> </a:t>
            </a:r>
            <a:r>
              <a:rPr lang="en-US" dirty="0" err="1">
                <a:solidFill>
                  <a:srgbClr val="2C3941"/>
                </a:solidFill>
              </a:rPr>
              <a:t>automobil</a:t>
            </a:r>
            <a:r>
              <a:rPr lang="en-US" dirty="0">
                <a:solidFill>
                  <a:srgbClr val="2C3941"/>
                </a:solidFill>
              </a:rPr>
              <a:t>- und mobility Design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C4D26DF-BD64-4C8C-9C55-478AF26B81C9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058BB90-3832-4D6A-A263-851E2D3C973B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D3B34530-3EED-4385-A9DF-BFD89B5F5EE8}"/>
              </a:ext>
            </a:extLst>
          </p:cNvPr>
          <p:cNvGrpSpPr/>
          <p:nvPr/>
        </p:nvGrpSpPr>
        <p:grpSpPr>
          <a:xfrm>
            <a:off x="1123923" y="3350361"/>
            <a:ext cx="9290614" cy="261610"/>
            <a:chOff x="394563" y="4943977"/>
            <a:chExt cx="9290614" cy="26161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DF3D03A8-B512-4E42-B36E-AAE765960AA5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3399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CIRCULAR ECONOMY + PREMIUM QUALITÄT = Kein WIDERSPRUCH</a:t>
              </a: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D6EC20EA-E7F7-42E1-BA17-AF30282D83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108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012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Person Hält Silber Kettenglied Armband">
            <a:extLst>
              <a:ext uri="{FF2B5EF4-FFF2-40B4-BE49-F238E27FC236}">
                <a16:creationId xmlns:a16="http://schemas.microsoft.com/office/drawing/2014/main" id="{D9E73049-5509-4883-995E-1323A520E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9"/>
          <a:stretch/>
        </p:blipFill>
        <p:spPr bwMode="auto">
          <a:xfrm rot="21271378">
            <a:off x="6843656" y="1479540"/>
            <a:ext cx="5107201" cy="27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B75CBD0-D927-4737-BA36-6BC45C1624FC}"/>
              </a:ext>
            </a:extLst>
          </p:cNvPr>
          <p:cNvSpPr/>
          <p:nvPr/>
        </p:nvSpPr>
        <p:spPr>
          <a:xfrm rot="21332257">
            <a:off x="6249353" y="1241197"/>
            <a:ext cx="5274705" cy="3852627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5000">
                <a:srgbClr val="FFFFFF">
                  <a:alpha val="77000"/>
                </a:srgb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3D6BE-2DDC-45D9-B6B7-C1479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DA74AE9-AEE7-4BCE-80B6-20BDA3F8B844}"/>
              </a:ext>
            </a:extLst>
          </p:cNvPr>
          <p:cNvSpPr txBox="1"/>
          <p:nvPr/>
        </p:nvSpPr>
        <p:spPr>
          <a:xfrm>
            <a:off x="456815" y="177932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what’s next </a:t>
            </a:r>
            <a:r>
              <a:rPr lang="en-US" dirty="0" err="1">
                <a:solidFill>
                  <a:srgbClr val="2C3941"/>
                </a:solidFill>
              </a:rPr>
              <a:t>iM</a:t>
            </a:r>
            <a:r>
              <a:rPr lang="en-US" dirty="0">
                <a:solidFill>
                  <a:srgbClr val="2C3941"/>
                </a:solidFill>
              </a:rPr>
              <a:t> </a:t>
            </a:r>
            <a:r>
              <a:rPr lang="en-US" dirty="0" err="1">
                <a:solidFill>
                  <a:srgbClr val="2C3941"/>
                </a:solidFill>
              </a:rPr>
              <a:t>automobil</a:t>
            </a:r>
            <a:r>
              <a:rPr lang="en-US" dirty="0">
                <a:solidFill>
                  <a:srgbClr val="2C3941"/>
                </a:solidFill>
              </a:rPr>
              <a:t>- und mobility Design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6469AE-7AF8-41BA-8050-76B57335B522}"/>
              </a:ext>
            </a:extLst>
          </p:cNvPr>
          <p:cNvSpPr txBox="1"/>
          <p:nvPr/>
        </p:nvSpPr>
        <p:spPr>
          <a:xfrm>
            <a:off x="456815" y="163918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DB7DAE3-65CD-43EB-8D51-765401A73348}"/>
              </a:ext>
            </a:extLst>
          </p:cNvPr>
          <p:cNvCxnSpPr/>
          <p:nvPr/>
        </p:nvCxnSpPr>
        <p:spPr>
          <a:xfrm>
            <a:off x="0" y="176046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6C1253B-CF2D-4D85-8339-43FC21EA540C}"/>
              </a:ext>
            </a:extLst>
          </p:cNvPr>
          <p:cNvGrpSpPr/>
          <p:nvPr/>
        </p:nvGrpSpPr>
        <p:grpSpPr>
          <a:xfrm>
            <a:off x="1123074" y="2590697"/>
            <a:ext cx="9297894" cy="430887"/>
            <a:chOff x="394563" y="1768097"/>
            <a:chExt cx="9297894" cy="430887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DEC137-AC34-46FA-BC62-99B5A60F657F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HOLISTISCHER ANSATZ: MOBILITY DESIGN ALS KREATIVER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INKUBATOR DER NACHHALTIGEN ZUKUNFTSMOBILITÄT</a:t>
              </a: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2F342363-FF01-40A2-8ADC-BC8F31009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4636026-2ECA-482B-8AE1-F8EAC5492A66}"/>
              </a:ext>
            </a:extLst>
          </p:cNvPr>
          <p:cNvGrpSpPr/>
          <p:nvPr/>
        </p:nvGrpSpPr>
        <p:grpSpPr>
          <a:xfrm>
            <a:off x="1123074" y="3271313"/>
            <a:ext cx="9297894" cy="430887"/>
            <a:chOff x="394563" y="1768097"/>
            <a:chExt cx="9297894" cy="430887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D12E09C-66D0-48BC-8EFF-5F65A6F0B43F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CIRCULAR ECONOMY ist HOCHWICHTIGER ENABLER VON</a:t>
              </a:r>
              <a:br>
                <a:rPr lang="de-DE" dirty="0">
                  <a:solidFill>
                    <a:srgbClr val="2C3941"/>
                  </a:solidFill>
                </a:rPr>
              </a:br>
              <a:r>
                <a:rPr lang="de-DE" dirty="0">
                  <a:solidFill>
                    <a:srgbClr val="2C3941"/>
                  </a:solidFill>
                </a:rPr>
                <a:t>ZUKUNFTSFÄHIGEN KONZEPTEN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396DAD99-7D51-4190-990B-917D3EE8F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B914F1C-2ABF-45E3-9A3B-A34697F05FD4}"/>
              </a:ext>
            </a:extLst>
          </p:cNvPr>
          <p:cNvGrpSpPr/>
          <p:nvPr/>
        </p:nvGrpSpPr>
        <p:grpSpPr>
          <a:xfrm>
            <a:off x="1123074" y="3951928"/>
            <a:ext cx="9297894" cy="430887"/>
            <a:chOff x="394563" y="1768097"/>
            <a:chExt cx="9297894" cy="430887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5236D1F-9A8C-4789-8E13-5558B452DCCB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USER EXPERIENCE WIRD DURCH CIRCULAR ECONOMY</a:t>
              </a:r>
              <a:br>
                <a:rPr lang="de-DE" dirty="0">
                  <a:solidFill>
                    <a:srgbClr val="2C3941"/>
                  </a:solidFill>
                </a:rPr>
              </a:br>
              <a:r>
                <a:rPr lang="de-DE" dirty="0">
                  <a:solidFill>
                    <a:srgbClr val="2C3941"/>
                  </a:solidFill>
                </a:rPr>
                <a:t>MERKLICH </a:t>
              </a:r>
              <a:r>
                <a:rPr lang="de-DE" dirty="0" err="1">
                  <a:solidFill>
                    <a:srgbClr val="2C3941"/>
                  </a:solidFill>
                </a:rPr>
                <a:t>BEEINFLUSSt</a:t>
              </a:r>
              <a:endParaRPr lang="de-DE" dirty="0">
                <a:solidFill>
                  <a:srgbClr val="2C3941"/>
                </a:solidFill>
              </a:endParaRP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DFED6612-4159-4313-A49F-FABD0FBB5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9BA7ACCC-58DA-4FDC-ADFA-E59BA84A5694}"/>
              </a:ext>
            </a:extLst>
          </p:cNvPr>
          <p:cNvSpPr/>
          <p:nvPr/>
        </p:nvSpPr>
        <p:spPr>
          <a:xfrm rot="20618219">
            <a:off x="7593285" y="3480020"/>
            <a:ext cx="5430908" cy="19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0AA6807-907E-4912-A6DB-1EB1B6B2937F}"/>
              </a:ext>
            </a:extLst>
          </p:cNvPr>
          <p:cNvSpPr/>
          <p:nvPr/>
        </p:nvSpPr>
        <p:spPr>
          <a:xfrm rot="1256064">
            <a:off x="8209467" y="294811"/>
            <a:ext cx="4493622" cy="15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rot="20700000" flipH="1" flipV="1">
            <a:off x="-211926" y="4636168"/>
            <a:ext cx="1209802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flipH="1" flipV="1">
            <a:off x="867746" y="741804"/>
            <a:ext cx="1064622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BD3BB3D-7414-4AB1-B665-4C622C09DA25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8FC91C6-9158-4244-9803-F049C7D84324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6A1193B-5B7E-406D-AD28-C64CCC465876}"/>
              </a:ext>
            </a:extLst>
          </p:cNvPr>
          <p:cNvSpPr/>
          <p:nvPr/>
        </p:nvSpPr>
        <p:spPr>
          <a:xfrm rot="18000000">
            <a:off x="11580381" y="2014800"/>
            <a:ext cx="1188715" cy="877676"/>
          </a:xfrm>
          <a:prstGeom prst="triangle">
            <a:avLst>
              <a:gd name="adj" fmla="val 178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AF64E75-E553-4104-B6FB-C4B759C6D477}"/>
              </a:ext>
            </a:extLst>
          </p:cNvPr>
          <p:cNvSpPr txBox="1"/>
          <p:nvPr/>
        </p:nvSpPr>
        <p:spPr>
          <a:xfrm rot="16200000">
            <a:off x="-249488" y="3161643"/>
            <a:ext cx="18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800" dirty="0">
                <a:solidFill>
                  <a:srgbClr val="FF3399"/>
                </a:solidFill>
              </a:rPr>
              <a:t>SUMMARY</a:t>
            </a:r>
          </a:p>
          <a:p>
            <a:r>
              <a:rPr lang="de-DE" sz="1800" dirty="0">
                <a:solidFill>
                  <a:srgbClr val="FF3399"/>
                </a:solidFill>
              </a:rPr>
              <a:t>No.3</a:t>
            </a:r>
            <a:endParaRPr lang="en-US" sz="1800" dirty="0">
              <a:solidFill>
                <a:srgbClr val="FF3399"/>
              </a:solidFill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DB45F1E-66F3-40B0-9682-E449722054BD}"/>
              </a:ext>
            </a:extLst>
          </p:cNvPr>
          <p:cNvCxnSpPr/>
          <p:nvPr/>
        </p:nvCxnSpPr>
        <p:spPr>
          <a:xfrm>
            <a:off x="-1167882" y="265055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0ADE25B-013A-4426-86A2-7D248208DB57}"/>
              </a:ext>
            </a:extLst>
          </p:cNvPr>
          <p:cNvCxnSpPr/>
          <p:nvPr/>
        </p:nvCxnSpPr>
        <p:spPr>
          <a:xfrm>
            <a:off x="-1196260" y="4285925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23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Person, Die Plastikflaschen Und Schlauch Hält">
            <a:extLst>
              <a:ext uri="{FF2B5EF4-FFF2-40B4-BE49-F238E27FC236}">
                <a16:creationId xmlns:a16="http://schemas.microsoft.com/office/drawing/2014/main" id="{877ED996-42F2-4732-8D49-747A3F11B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89" y="696402"/>
            <a:ext cx="4554993" cy="61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089926" y="1840665"/>
            <a:ext cx="9284348" cy="430887"/>
            <a:chOff x="363505" y="1768097"/>
            <a:chExt cx="9284348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BEISPIEL: WIE ERGOBAG EINE GANZE BRANCHE AUFMISCHTE:</a:t>
              </a:r>
            </a:p>
            <a:p>
              <a:r>
                <a:rPr lang="de-DE" dirty="0"/>
                <a:t>VOM KONSERVATIVEN SCHULRANZEN ZUM UPCYCLING HERO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3D87E23-B726-4991-AB1D-081F0D27B26E}"/>
              </a:ext>
            </a:extLst>
          </p:cNvPr>
          <p:cNvGrpSpPr/>
          <p:nvPr/>
        </p:nvGrpSpPr>
        <p:grpSpPr>
          <a:xfrm>
            <a:off x="1089926" y="4790791"/>
            <a:ext cx="9284348" cy="430887"/>
            <a:chOff x="363505" y="3531905"/>
            <a:chExt cx="9284348" cy="43088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30FEAA-7593-41A3-A222-DB3F6DF7FA36}"/>
                </a:ext>
              </a:extLst>
            </p:cNvPr>
            <p:cNvSpPr txBox="1"/>
            <p:nvPr/>
          </p:nvSpPr>
          <p:spPr>
            <a:xfrm>
              <a:off x="363505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BEISPIEL: WAS DIE AUTOINDUSTRIE BEREITS GEMACHT HAT, UND</a:t>
              </a:r>
              <a:br>
                <a:rPr lang="de-DE" dirty="0">
                  <a:solidFill>
                    <a:srgbClr val="2C3941"/>
                  </a:solidFill>
                </a:rPr>
              </a:br>
              <a:r>
                <a:rPr lang="de-DE" dirty="0">
                  <a:solidFill>
                    <a:srgbClr val="2C3941"/>
                  </a:solidFill>
                </a:rPr>
                <a:t>WORAN DESIGNER UND INGENIEURE ARBEITEN (#BEYONDZERO)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828357E-0D71-4908-BD95-FA98DB25D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089926" y="3315728"/>
            <a:ext cx="9284348" cy="430887"/>
            <a:chOff x="363505" y="2454553"/>
            <a:chExt cx="9284348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363505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BEISPIEL; WAS ADIDAS MIT DEM PARLEY PROJEKT ERREICHT HAT,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UND WARUM NACH DEM HYPE WEITER GEDACHT WERDEN MUSS</a:t>
              </a: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DEF5776-8BAC-4623-AB3D-8EA5F01126DD}"/>
              </a:ext>
            </a:extLst>
          </p:cNvPr>
          <p:cNvCxnSpPr/>
          <p:nvPr/>
        </p:nvCxnSpPr>
        <p:spPr>
          <a:xfrm>
            <a:off x="-1167882" y="190413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4E67687-B8DC-485B-9917-56D358F68D89}"/>
              </a:ext>
            </a:extLst>
          </p:cNvPr>
          <p:cNvCxnSpPr/>
          <p:nvPr/>
        </p:nvCxnSpPr>
        <p:spPr>
          <a:xfrm>
            <a:off x="-1196260" y="513052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B16D0-3B62-4DA1-957D-6C614BDF97AD}"/>
              </a:ext>
            </a:extLst>
          </p:cNvPr>
          <p:cNvSpPr txBox="1"/>
          <p:nvPr/>
        </p:nvSpPr>
        <p:spPr>
          <a:xfrm rot="16200000">
            <a:off x="-1123780" y="3412436"/>
            <a:ext cx="3498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FROM WASTE TO NEW GOLD</a:t>
            </a:r>
            <a:endParaRPr lang="de-DE" sz="1300" dirty="0">
              <a:solidFill>
                <a:srgbClr val="FF3399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77641B1-5C43-4AC0-B1D3-DF47D221133C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0E44683-FBB3-4521-B31B-C0ED0554D9D2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B2D11AA-C7F2-4510-A1F9-E1A132DCB8F4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41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DBBE9BE-0005-4E17-884A-BD975BBCB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31" y="135715"/>
            <a:ext cx="5254495" cy="52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09253" flipH="1" flipV="1">
            <a:off x="-1020690" y="-371115"/>
            <a:ext cx="10926148" cy="1473770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7872350" y="1904132"/>
            <a:ext cx="9284348" cy="430887"/>
            <a:chOff x="363505" y="1768097"/>
            <a:chExt cx="9284348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WIEDERNUTZUNG VON PET FLASCHEN – </a:t>
              </a:r>
            </a:p>
            <a:p>
              <a:r>
                <a:rPr lang="de-DE" dirty="0"/>
                <a:t>Zielgruppengerecht kommuniziert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DEF5776-8BAC-4623-AB3D-8EA5F01126DD}"/>
              </a:ext>
            </a:extLst>
          </p:cNvPr>
          <p:cNvCxnSpPr/>
          <p:nvPr/>
        </p:nvCxnSpPr>
        <p:spPr>
          <a:xfrm>
            <a:off x="-1167882" y="190413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4E67687-B8DC-485B-9917-56D358F68D89}"/>
              </a:ext>
            </a:extLst>
          </p:cNvPr>
          <p:cNvCxnSpPr/>
          <p:nvPr/>
        </p:nvCxnSpPr>
        <p:spPr>
          <a:xfrm>
            <a:off x="-1196260" y="513052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B16D0-3B62-4DA1-957D-6C614BDF97AD}"/>
              </a:ext>
            </a:extLst>
          </p:cNvPr>
          <p:cNvSpPr txBox="1"/>
          <p:nvPr/>
        </p:nvSpPr>
        <p:spPr>
          <a:xfrm rot="16200000">
            <a:off x="-1123780" y="3412436"/>
            <a:ext cx="3498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BEISPIEL: ERGOBAG PET USE</a:t>
            </a:r>
            <a:endParaRPr lang="de-DE" sz="1300" dirty="0">
              <a:solidFill>
                <a:srgbClr val="FF3399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77641B1-5C43-4AC0-B1D3-DF47D221133C}"/>
              </a:ext>
            </a:extLst>
          </p:cNvPr>
          <p:cNvSpPr txBox="1"/>
          <p:nvPr/>
        </p:nvSpPr>
        <p:spPr>
          <a:xfrm>
            <a:off x="456815" y="57370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0E44683-FBB3-4521-B31B-C0ED0554D9D2}"/>
              </a:ext>
            </a:extLst>
          </p:cNvPr>
          <p:cNvSpPr txBox="1"/>
          <p:nvPr/>
        </p:nvSpPr>
        <p:spPr>
          <a:xfrm>
            <a:off x="456815" y="43356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B2D11AA-C7F2-4510-A1F9-E1A132DCB8F4}"/>
              </a:ext>
            </a:extLst>
          </p:cNvPr>
          <p:cNvCxnSpPr/>
          <p:nvPr/>
        </p:nvCxnSpPr>
        <p:spPr>
          <a:xfrm>
            <a:off x="0" y="55484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3EC9C5F-1FBB-41BD-8D71-72ADB2A3910D}"/>
              </a:ext>
            </a:extLst>
          </p:cNvPr>
          <p:cNvGrpSpPr/>
          <p:nvPr/>
        </p:nvGrpSpPr>
        <p:grpSpPr>
          <a:xfrm>
            <a:off x="7872350" y="4749275"/>
            <a:ext cx="9284348" cy="430887"/>
            <a:chOff x="363505" y="1768097"/>
            <a:chExt cx="9284348" cy="430887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7C17791-1AFE-4B4B-8AE1-FB6FCD4A1795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CIRCULAR ECONOMY IST BEREITS TEIL</a:t>
              </a:r>
              <a:br>
                <a:rPr lang="de-DE" dirty="0"/>
              </a:br>
              <a:r>
                <a:rPr lang="de-DE" dirty="0"/>
                <a:t>ALLER ZUKÜNFTIGEN PRODUKTE</a:t>
              </a:r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2840FABA-2F19-4B72-B329-A9EBC5AAE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8A7FF64-4056-47C8-905E-13DA16CEDAC4}"/>
              </a:ext>
            </a:extLst>
          </p:cNvPr>
          <p:cNvGrpSpPr/>
          <p:nvPr/>
        </p:nvGrpSpPr>
        <p:grpSpPr>
          <a:xfrm>
            <a:off x="7872350" y="2796087"/>
            <a:ext cx="9284348" cy="430887"/>
            <a:chOff x="363505" y="1768097"/>
            <a:chExt cx="9284348" cy="430887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7C6AD83-5D1A-4469-9553-01976DE99901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ZUDEM SEHR GUT GESTALTET, FUNKTIO-</a:t>
              </a:r>
            </a:p>
            <a:p>
              <a:r>
                <a:rPr lang="de-DE" dirty="0"/>
                <a:t>NAL UND LEICHT</a:t>
              </a: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98798534-BC79-411B-B09E-4C8CC1767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A33CECA-581C-447F-829D-08E2A28BFF1E}"/>
              </a:ext>
            </a:extLst>
          </p:cNvPr>
          <p:cNvGrpSpPr/>
          <p:nvPr/>
        </p:nvGrpSpPr>
        <p:grpSpPr>
          <a:xfrm>
            <a:off x="7872350" y="3688042"/>
            <a:ext cx="9284348" cy="600164"/>
            <a:chOff x="363505" y="1768097"/>
            <a:chExt cx="9284348" cy="600164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B7B7D75-A8F7-4316-8358-8705149B3BD3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MITBEWERBEREN WAR FAST 5 JAHRE</a:t>
              </a:r>
            </a:p>
            <a:p>
              <a:r>
                <a:rPr lang="de-DE" dirty="0"/>
                <a:t>AUF AUFHOLJAGD und Treibt weitere </a:t>
              </a:r>
            </a:p>
            <a:p>
              <a:r>
                <a:rPr lang="de-DE" dirty="0"/>
                <a:t>Innovationen, wie </a:t>
              </a:r>
              <a:r>
                <a:rPr lang="de-DE" dirty="0" err="1"/>
                <a:t>ocean</a:t>
              </a:r>
              <a:r>
                <a:rPr lang="de-DE" dirty="0"/>
                <a:t> </a:t>
              </a:r>
              <a:r>
                <a:rPr lang="de-DE" dirty="0" err="1"/>
                <a:t>plastic</a:t>
              </a:r>
              <a:r>
                <a:rPr lang="de-DE" dirty="0"/>
                <a:t> </a:t>
              </a:r>
              <a:r>
                <a:rPr lang="de-DE" dirty="0" err="1"/>
                <a:t>use</a:t>
              </a:r>
              <a:endParaRPr lang="de-DE" dirty="0"/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8EF6AE94-6C9F-4D01-AFF6-462214174B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432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hteck 1">
            <a:extLst>
              <a:ext uri="{FF2B5EF4-FFF2-40B4-BE49-F238E27FC236}">
                <a16:creationId xmlns:a16="http://schemas.microsoft.com/office/drawing/2014/main" id="{9626B8B7-9F7E-458A-95EC-B3BC98982C1A}"/>
              </a:ext>
            </a:extLst>
          </p:cNvPr>
          <p:cNvSpPr/>
          <p:nvPr/>
        </p:nvSpPr>
        <p:spPr>
          <a:xfrm rot="21105968" flipH="1" flipV="1">
            <a:off x="2268892" y="5880668"/>
            <a:ext cx="11061091" cy="1066013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37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adidas x Parley Ultraboost DNA Sneakers">
            <a:extLst>
              <a:ext uri="{FF2B5EF4-FFF2-40B4-BE49-F238E27FC236}">
                <a16:creationId xmlns:a16="http://schemas.microsoft.com/office/drawing/2014/main" id="{1734DF81-7D90-4EA8-AE4A-1FCDD84B6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9"/>
          <a:stretch/>
        </p:blipFill>
        <p:spPr bwMode="auto">
          <a:xfrm>
            <a:off x="1042484" y="1483393"/>
            <a:ext cx="6554334" cy="421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09253" flipH="1" flipV="1">
            <a:off x="-1020690" y="-371115"/>
            <a:ext cx="10926148" cy="1473770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7872350" y="1632266"/>
            <a:ext cx="9284348" cy="430887"/>
            <a:chOff x="363505" y="1768097"/>
            <a:chExt cx="9284348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WIEDERNUTZUNG VON OCEAN WASTE – </a:t>
              </a:r>
            </a:p>
            <a:p>
              <a:r>
                <a:rPr lang="de-DE" dirty="0"/>
                <a:t>Zielgruppengerecht kommuniziert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DEF5776-8BAC-4623-AB3D-8EA5F01126DD}"/>
              </a:ext>
            </a:extLst>
          </p:cNvPr>
          <p:cNvCxnSpPr/>
          <p:nvPr/>
        </p:nvCxnSpPr>
        <p:spPr>
          <a:xfrm>
            <a:off x="-1167882" y="169730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4E67687-B8DC-485B-9917-56D358F68D89}"/>
              </a:ext>
            </a:extLst>
          </p:cNvPr>
          <p:cNvCxnSpPr/>
          <p:nvPr/>
        </p:nvCxnSpPr>
        <p:spPr>
          <a:xfrm>
            <a:off x="-1196260" y="526115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B16D0-3B62-4DA1-957D-6C614BDF97AD}"/>
              </a:ext>
            </a:extLst>
          </p:cNvPr>
          <p:cNvSpPr txBox="1"/>
          <p:nvPr/>
        </p:nvSpPr>
        <p:spPr>
          <a:xfrm rot="16200000">
            <a:off x="-1307691" y="3386476"/>
            <a:ext cx="3866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BEISPIEL: ADIDAS PARLEY GEAR</a:t>
            </a:r>
            <a:endParaRPr lang="de-DE" sz="1300" dirty="0">
              <a:solidFill>
                <a:srgbClr val="FF3399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77641B1-5C43-4AC0-B1D3-DF47D221133C}"/>
              </a:ext>
            </a:extLst>
          </p:cNvPr>
          <p:cNvSpPr txBox="1"/>
          <p:nvPr/>
        </p:nvSpPr>
        <p:spPr>
          <a:xfrm>
            <a:off x="456815" y="57370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0E44683-FBB3-4521-B31B-C0ED0554D9D2}"/>
              </a:ext>
            </a:extLst>
          </p:cNvPr>
          <p:cNvSpPr txBox="1"/>
          <p:nvPr/>
        </p:nvSpPr>
        <p:spPr>
          <a:xfrm>
            <a:off x="456815" y="43356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B2D11AA-C7F2-4510-A1F9-E1A132DCB8F4}"/>
              </a:ext>
            </a:extLst>
          </p:cNvPr>
          <p:cNvCxnSpPr/>
          <p:nvPr/>
        </p:nvCxnSpPr>
        <p:spPr>
          <a:xfrm>
            <a:off x="0" y="55484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3EC9C5F-1FBB-41BD-8D71-72ADB2A3910D}"/>
              </a:ext>
            </a:extLst>
          </p:cNvPr>
          <p:cNvGrpSpPr/>
          <p:nvPr/>
        </p:nvGrpSpPr>
        <p:grpSpPr>
          <a:xfrm>
            <a:off x="7872350" y="4946869"/>
            <a:ext cx="9284348" cy="430887"/>
            <a:chOff x="363505" y="1768097"/>
            <a:chExt cx="9284348" cy="430887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7C17791-1AFE-4B4B-8AE1-FB6FCD4A1795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CIRCULAR ECONOMY IST BEREITS TEIL</a:t>
              </a:r>
              <a:br>
                <a:rPr lang="de-DE" dirty="0"/>
              </a:br>
              <a:r>
                <a:rPr lang="de-DE" dirty="0"/>
                <a:t>ALLER ZUKÜNFTIGEN PRODUKTE</a:t>
              </a:r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2840FABA-2F19-4B72-B329-A9EBC5AAE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8A7FF64-4056-47C8-905E-13DA16CEDAC4}"/>
              </a:ext>
            </a:extLst>
          </p:cNvPr>
          <p:cNvGrpSpPr/>
          <p:nvPr/>
        </p:nvGrpSpPr>
        <p:grpSpPr>
          <a:xfrm>
            <a:off x="7872350" y="2680708"/>
            <a:ext cx="9284348" cy="430887"/>
            <a:chOff x="363505" y="1768097"/>
            <a:chExt cx="9284348" cy="430887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7C6AD83-5D1A-4469-9553-01976DE99901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ZUDEM SEHR GUT GESTALTET, FUNKTIO-</a:t>
              </a:r>
            </a:p>
            <a:p>
              <a:r>
                <a:rPr lang="de-DE" dirty="0"/>
                <a:t>NAL UND LEICHT</a:t>
              </a: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98798534-BC79-411B-B09E-4C8CC1767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A33CECA-581C-447F-829D-08E2A28BFF1E}"/>
              </a:ext>
            </a:extLst>
          </p:cNvPr>
          <p:cNvGrpSpPr/>
          <p:nvPr/>
        </p:nvGrpSpPr>
        <p:grpSpPr>
          <a:xfrm>
            <a:off x="7872350" y="3729150"/>
            <a:ext cx="9284348" cy="600164"/>
            <a:chOff x="363505" y="1768097"/>
            <a:chExt cx="9284348" cy="600164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B7B7D75-A8F7-4316-8358-8705149B3BD3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MITBEWERBER ZIEHEN NACH, ES GIBT</a:t>
              </a:r>
              <a:br>
                <a:rPr lang="de-DE" dirty="0"/>
              </a:br>
              <a:r>
                <a:rPr lang="de-DE" dirty="0"/>
                <a:t>IMMER MERH HERSTELLER, DIE MIT</a:t>
              </a:r>
              <a:br>
                <a:rPr lang="de-DE" dirty="0"/>
              </a:br>
              <a:r>
                <a:rPr lang="de-DE" dirty="0"/>
                <a:t>NACHHALTIGKEIT ALS CORE USP WERBEN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8EF6AE94-6C9F-4D01-AFF6-462214174B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432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hteck 1">
            <a:extLst>
              <a:ext uri="{FF2B5EF4-FFF2-40B4-BE49-F238E27FC236}">
                <a16:creationId xmlns:a16="http://schemas.microsoft.com/office/drawing/2014/main" id="{B750D18A-94C2-4327-9F58-F8B8D2DFB302}"/>
              </a:ext>
            </a:extLst>
          </p:cNvPr>
          <p:cNvSpPr/>
          <p:nvPr/>
        </p:nvSpPr>
        <p:spPr>
          <a:xfrm rot="21105968" flipH="1" flipV="1">
            <a:off x="2268892" y="5880668"/>
            <a:ext cx="11061091" cy="1066013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06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6594605" y="1226706"/>
            <a:ext cx="446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5813555" y="1012721"/>
            <a:ext cx="5254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363505" y="2086781"/>
            <a:ext cx="2183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KURZVORSTELLUNG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2208061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C11522A-3DFD-4432-A43B-580B65BB97EF}"/>
              </a:ext>
            </a:extLst>
          </p:cNvPr>
          <p:cNvSpPr txBox="1"/>
          <p:nvPr/>
        </p:nvSpPr>
        <p:spPr>
          <a:xfrm>
            <a:off x="2652227" y="2464366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GELEBT UND GEARBEITET IN D / USA / TAIWAN / CN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BB1CBC-14C3-4A01-98D4-1FE4AEA0EEC8}"/>
              </a:ext>
            </a:extLst>
          </p:cNvPr>
          <p:cNvSpPr txBox="1"/>
          <p:nvPr/>
        </p:nvSpPr>
        <p:spPr>
          <a:xfrm>
            <a:off x="2652227" y="2841200"/>
            <a:ext cx="9284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MERCEDES-BENZ TECH GROUP / BEIQI FOTON /</a:t>
            </a:r>
          </a:p>
          <a:p>
            <a:pPr algn="l"/>
            <a:r>
              <a:rPr lang="en-US" dirty="0">
                <a:solidFill>
                  <a:srgbClr val="2C3941"/>
                </a:solidFill>
              </a:rPr>
              <a:t>BORGWARD GROUP / GDH / STUDIOKURBOS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498CD87-69FF-4003-AD50-23D6B62E056B}"/>
              </a:ext>
            </a:extLst>
          </p:cNvPr>
          <p:cNvSpPr txBox="1"/>
          <p:nvPr/>
        </p:nvSpPr>
        <p:spPr>
          <a:xfrm>
            <a:off x="2652227" y="3383500"/>
            <a:ext cx="9284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FAHRZEUGDESIGN / MOBILITÄTSKONZEPTE / DESIGNSTRATEGIE /</a:t>
            </a:r>
          </a:p>
          <a:p>
            <a:pPr algn="l"/>
            <a:r>
              <a:rPr lang="en-US" dirty="0">
                <a:solidFill>
                  <a:srgbClr val="2C3941"/>
                </a:solidFill>
              </a:rPr>
              <a:t>CREATIVE DIRECTION / DESIGNPROZESSE / DESIGN OPERATIONS /</a:t>
            </a:r>
          </a:p>
          <a:p>
            <a:pPr algn="l"/>
            <a:r>
              <a:rPr lang="en-US" dirty="0">
                <a:solidFill>
                  <a:srgbClr val="2C3941"/>
                </a:solidFill>
              </a:rPr>
              <a:t>INTERKULTURELLE ZUSAMMENARBEIT 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80D079-1D03-4184-9014-A3D9E34A761F}"/>
              </a:ext>
            </a:extLst>
          </p:cNvPr>
          <p:cNvSpPr txBox="1"/>
          <p:nvPr/>
        </p:nvSpPr>
        <p:spPr>
          <a:xfrm>
            <a:off x="2652227" y="2091729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TRANSPORTATION DESIGN HS PFORZHEIM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143D2C3-8D81-4452-AD77-D02F26932701}"/>
              </a:ext>
            </a:extLst>
          </p:cNvPr>
          <p:cNvSpPr txBox="1"/>
          <p:nvPr/>
        </p:nvSpPr>
        <p:spPr>
          <a:xfrm>
            <a:off x="363506" y="5066083"/>
            <a:ext cx="2183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BENJAMIN NAWKA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B043220-D93A-4521-9090-D8DA58DBE5BF}"/>
              </a:ext>
            </a:extLst>
          </p:cNvPr>
          <p:cNvCxnSpPr>
            <a:cxnSpLocks/>
          </p:cNvCxnSpPr>
          <p:nvPr/>
        </p:nvCxnSpPr>
        <p:spPr>
          <a:xfrm>
            <a:off x="0" y="5187363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2C28CB2E-FCB4-4074-9719-68B123F5FB94}"/>
              </a:ext>
            </a:extLst>
          </p:cNvPr>
          <p:cNvSpPr txBox="1"/>
          <p:nvPr/>
        </p:nvSpPr>
        <p:spPr>
          <a:xfrm>
            <a:off x="363506" y="5332120"/>
            <a:ext cx="2183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+49 171 262 915 4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18F00F07-7FD7-447F-B415-5BA7BCB8896F}"/>
              </a:ext>
            </a:extLst>
          </p:cNvPr>
          <p:cNvCxnSpPr>
            <a:cxnSpLocks/>
          </p:cNvCxnSpPr>
          <p:nvPr/>
        </p:nvCxnSpPr>
        <p:spPr>
          <a:xfrm>
            <a:off x="0" y="5453400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8C33C10A-F5AD-41B0-B7EA-C3D9DB79D2B4}"/>
              </a:ext>
            </a:extLst>
          </p:cNvPr>
          <p:cNvSpPr txBox="1"/>
          <p:nvPr/>
        </p:nvSpPr>
        <p:spPr>
          <a:xfrm>
            <a:off x="363505" y="5598158"/>
            <a:ext cx="34713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info@german-design-hub.com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9A96D20-9BDE-4E81-9D86-BB49C83835AD}"/>
              </a:ext>
            </a:extLst>
          </p:cNvPr>
          <p:cNvCxnSpPr>
            <a:cxnSpLocks/>
          </p:cNvCxnSpPr>
          <p:nvPr/>
        </p:nvCxnSpPr>
        <p:spPr>
          <a:xfrm>
            <a:off x="0" y="5719438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1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Amazon / Zoox Automonous - Automotive - McNeel Forum">
            <a:extLst>
              <a:ext uri="{FF2B5EF4-FFF2-40B4-BE49-F238E27FC236}">
                <a16:creationId xmlns:a16="http://schemas.microsoft.com/office/drawing/2014/main" id="{5BBA42E0-DA98-4C64-B088-878DEE8A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73" y="2207557"/>
            <a:ext cx="38004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egan, Slogan, Motivational, Go Vegan, Sustainable">
            <a:extLst>
              <a:ext uri="{FF2B5EF4-FFF2-40B4-BE49-F238E27FC236}">
                <a16:creationId xmlns:a16="http://schemas.microsoft.com/office/drawing/2014/main" id="{7C331527-A18A-4D76-A14C-DCFDAE25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676822" y="4856863"/>
            <a:ext cx="3657600" cy="11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oter, Fun, Mobility, Transport, City, Wheels">
            <a:extLst>
              <a:ext uri="{FF2B5EF4-FFF2-40B4-BE49-F238E27FC236}">
                <a16:creationId xmlns:a16="http://schemas.microsoft.com/office/drawing/2014/main" id="{B09C57FF-A073-41EB-91BB-6257B8F4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80" y="1239529"/>
            <a:ext cx="2194782" cy="26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one, Isolated, Flying Object, Flying, Heaven">
            <a:extLst>
              <a:ext uri="{FF2B5EF4-FFF2-40B4-BE49-F238E27FC236}">
                <a16:creationId xmlns:a16="http://schemas.microsoft.com/office/drawing/2014/main" id="{7501229B-8D2C-4F23-9DF3-0FDB99D3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53" y="534657"/>
            <a:ext cx="3521855" cy="23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89787032-6486-4C8B-8058-E0003114041A}"/>
              </a:ext>
            </a:extLst>
          </p:cNvPr>
          <p:cNvGrpSpPr/>
          <p:nvPr/>
        </p:nvGrpSpPr>
        <p:grpSpPr>
          <a:xfrm>
            <a:off x="7872350" y="4283950"/>
            <a:ext cx="9284348" cy="430887"/>
            <a:chOff x="363505" y="1768097"/>
            <a:chExt cx="9284348" cy="430887"/>
          </a:xfrm>
        </p:grpSpPr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C8514149-56E6-41AE-B6AE-D6BADA416F8F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SUKKEZZIVE ERHÖHUNG DER NUTZUNG</a:t>
              </a:r>
            </a:p>
            <a:p>
              <a:r>
                <a:rPr lang="de-DE" dirty="0"/>
                <a:t>VON SEKUNDÄR- STAHL oder -ALU</a:t>
              </a:r>
            </a:p>
          </p:txBody>
        </p: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18A2AB90-0F06-40D5-BFC2-4973F187B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09253" flipH="1" flipV="1">
            <a:off x="-1020690" y="-371115"/>
            <a:ext cx="10926148" cy="1473770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7872350" y="1632266"/>
            <a:ext cx="9284348" cy="430887"/>
            <a:chOff x="363505" y="1768097"/>
            <a:chExt cx="9284348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VEGANE INTERIEURS – LEDERFREI ALS</a:t>
              </a:r>
              <a:br>
                <a:rPr lang="de-DE" dirty="0"/>
              </a:br>
              <a:r>
                <a:rPr lang="de-DE" dirty="0"/>
                <a:t>VERKAUFSARGUMENT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0DEF5776-8BAC-4623-AB3D-8EA5F01126DD}"/>
              </a:ext>
            </a:extLst>
          </p:cNvPr>
          <p:cNvCxnSpPr/>
          <p:nvPr/>
        </p:nvCxnSpPr>
        <p:spPr>
          <a:xfrm>
            <a:off x="-1167882" y="169730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4E67687-B8DC-485B-9917-56D358F68D89}"/>
              </a:ext>
            </a:extLst>
          </p:cNvPr>
          <p:cNvCxnSpPr/>
          <p:nvPr/>
        </p:nvCxnSpPr>
        <p:spPr>
          <a:xfrm>
            <a:off x="-1196260" y="526115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1ACB16D0-3B62-4DA1-957D-6C614BDF97AD}"/>
              </a:ext>
            </a:extLst>
          </p:cNvPr>
          <p:cNvSpPr txBox="1"/>
          <p:nvPr/>
        </p:nvSpPr>
        <p:spPr>
          <a:xfrm rot="16200000">
            <a:off x="-1307691" y="3386476"/>
            <a:ext cx="38665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BEISPIEL: CAR/MOBILITY DESIGN</a:t>
            </a:r>
            <a:endParaRPr lang="de-DE" sz="1300" dirty="0">
              <a:solidFill>
                <a:srgbClr val="FF3399"/>
              </a:solidFill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77641B1-5C43-4AC0-B1D3-DF47D221133C}"/>
              </a:ext>
            </a:extLst>
          </p:cNvPr>
          <p:cNvSpPr txBox="1"/>
          <p:nvPr/>
        </p:nvSpPr>
        <p:spPr>
          <a:xfrm>
            <a:off x="456815" y="57370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0E44683-FBB3-4521-B31B-C0ED0554D9D2}"/>
              </a:ext>
            </a:extLst>
          </p:cNvPr>
          <p:cNvSpPr txBox="1"/>
          <p:nvPr/>
        </p:nvSpPr>
        <p:spPr>
          <a:xfrm>
            <a:off x="456815" y="43356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B2D11AA-C7F2-4510-A1F9-E1A132DCB8F4}"/>
              </a:ext>
            </a:extLst>
          </p:cNvPr>
          <p:cNvCxnSpPr/>
          <p:nvPr/>
        </p:nvCxnSpPr>
        <p:spPr>
          <a:xfrm>
            <a:off x="0" y="55484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3EC9C5F-1FBB-41BD-8D71-72ADB2A3910D}"/>
              </a:ext>
            </a:extLst>
          </p:cNvPr>
          <p:cNvGrpSpPr/>
          <p:nvPr/>
        </p:nvGrpSpPr>
        <p:grpSpPr>
          <a:xfrm>
            <a:off x="7872350" y="4946869"/>
            <a:ext cx="9284348" cy="430887"/>
            <a:chOff x="363505" y="1768097"/>
            <a:chExt cx="9284348" cy="430887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87C17791-1AFE-4B4B-8AE1-FB6FCD4A1795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CO2 NEUTRALE HERSTELLUNG UND</a:t>
              </a:r>
              <a:br>
                <a:rPr lang="de-DE" dirty="0"/>
              </a:br>
              <a:r>
                <a:rPr lang="de-DE" dirty="0"/>
                <a:t>BESCHAFFUNG ALLER TEILE</a:t>
              </a:r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2840FABA-2F19-4B72-B329-A9EBC5AAE8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8A7FF64-4056-47C8-905E-13DA16CEDAC4}"/>
              </a:ext>
            </a:extLst>
          </p:cNvPr>
          <p:cNvGrpSpPr/>
          <p:nvPr/>
        </p:nvGrpSpPr>
        <p:grpSpPr>
          <a:xfrm>
            <a:off x="7872350" y="2295187"/>
            <a:ext cx="9284348" cy="430887"/>
            <a:chOff x="363505" y="1768097"/>
            <a:chExt cx="9284348" cy="430887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7C6AD83-5D1A-4469-9553-01976DE99901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PROMOTION VON ALTERANTIVEN MATE-</a:t>
              </a:r>
            </a:p>
            <a:p>
              <a:r>
                <a:rPr lang="de-DE" dirty="0"/>
                <a:t>RIALIEN (</a:t>
              </a:r>
              <a:r>
                <a:rPr lang="de-DE" dirty="0" err="1"/>
                <a:t>z.b.</a:t>
              </a:r>
              <a:r>
                <a:rPr lang="de-DE" dirty="0"/>
                <a:t>) WOLLE im PREMIUMSEGMENT</a:t>
              </a: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98798534-BC79-411B-B09E-4C8CC17678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A33CECA-581C-447F-829D-08E2A28BFF1E}"/>
              </a:ext>
            </a:extLst>
          </p:cNvPr>
          <p:cNvGrpSpPr/>
          <p:nvPr/>
        </p:nvGrpSpPr>
        <p:grpSpPr>
          <a:xfrm>
            <a:off x="7872350" y="2958108"/>
            <a:ext cx="9284348" cy="430887"/>
            <a:chOff x="363505" y="1768097"/>
            <a:chExt cx="9284348" cy="430887"/>
          </a:xfrm>
        </p:grpSpPr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FB7B7D75-A8F7-4316-8358-8705149B3BD3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KEINE LACKE ODER MONOCOAT-LACKE</a:t>
              </a:r>
            </a:p>
            <a:p>
              <a:r>
                <a:rPr lang="de-DE" dirty="0"/>
                <a:t>ANSTELLE VON MULTICAOTINGS</a:t>
              </a: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8EF6AE94-6C9F-4D01-AFF6-462214174B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89CB54A-0187-4100-95EF-E636EE92109D}"/>
              </a:ext>
            </a:extLst>
          </p:cNvPr>
          <p:cNvGrpSpPr/>
          <p:nvPr/>
        </p:nvGrpSpPr>
        <p:grpSpPr>
          <a:xfrm>
            <a:off x="7872350" y="3621029"/>
            <a:ext cx="9284348" cy="430887"/>
            <a:chOff x="363505" y="1768097"/>
            <a:chExt cx="9284348" cy="43088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5FFCFEA-8E6D-40C8-9924-BDF7BAFC5519}"/>
                </a:ext>
              </a:extLst>
            </p:cNvPr>
            <p:cNvSpPr txBox="1"/>
            <p:nvPr/>
          </p:nvSpPr>
          <p:spPr>
            <a:xfrm>
              <a:off x="363505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REDUKTION DER BAUTEILE, SOWIE HÖHE-</a:t>
              </a:r>
            </a:p>
            <a:p>
              <a:r>
                <a:rPr lang="de-DE" dirty="0"/>
                <a:t>RE COP-DICHTE DURCH ALLE BAUREIHEN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6176CE61-3E2E-42F1-8AF1-3294A2BF5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hteck 1">
            <a:extLst>
              <a:ext uri="{FF2B5EF4-FFF2-40B4-BE49-F238E27FC236}">
                <a16:creationId xmlns:a16="http://schemas.microsoft.com/office/drawing/2014/main" id="{A662D499-C764-4091-AB9C-5ADB45FECDA0}"/>
              </a:ext>
            </a:extLst>
          </p:cNvPr>
          <p:cNvSpPr/>
          <p:nvPr/>
        </p:nvSpPr>
        <p:spPr>
          <a:xfrm rot="21105968" flipH="1" flipV="1">
            <a:off x="2268892" y="5880668"/>
            <a:ext cx="11061091" cy="1066013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32" name="Picture 8" descr="Charging Station, Electric Gas Station, Electric Car">
            <a:extLst>
              <a:ext uri="{FF2B5EF4-FFF2-40B4-BE49-F238E27FC236}">
                <a16:creationId xmlns:a16="http://schemas.microsoft.com/office/drawing/2014/main" id="{1C2C3A0F-9F59-4EE4-A8D4-578669FFB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31" y="4445486"/>
            <a:ext cx="398074" cy="40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7013518" y="6365103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pic>
        <p:nvPicPr>
          <p:cNvPr id="1038" name="Picture 14" descr="Bio, Friendly, Environment, Plant, Eco, Ecology, Symbol">
            <a:extLst>
              <a:ext uri="{FF2B5EF4-FFF2-40B4-BE49-F238E27FC236}">
                <a16:creationId xmlns:a16="http://schemas.microsoft.com/office/drawing/2014/main" id="{DCA8BF1B-158B-4695-B7B1-A9D346B46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04402">
            <a:off x="4795741" y="1227243"/>
            <a:ext cx="2789627" cy="18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reen, Grass, Lawn, Echo, Ecological, Nature, Savings">
            <a:extLst>
              <a:ext uri="{FF2B5EF4-FFF2-40B4-BE49-F238E27FC236}">
                <a16:creationId xmlns:a16="http://schemas.microsoft.com/office/drawing/2014/main" id="{39EF0D0E-784C-4995-962D-CB39D8E2C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613">
            <a:off x="577542" y="5266870"/>
            <a:ext cx="1352910" cy="13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ighter, Sci Fi, Spaceship, Tv Series">
            <a:extLst>
              <a:ext uri="{FF2B5EF4-FFF2-40B4-BE49-F238E27FC236}">
                <a16:creationId xmlns:a16="http://schemas.microsoft.com/office/drawing/2014/main" id="{853670C1-9D8A-4705-83E5-DF4F838DA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97" y="3456918"/>
            <a:ext cx="190772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cology, Ecological, Heart, Green, Nature, Organic">
            <a:extLst>
              <a:ext uri="{FF2B5EF4-FFF2-40B4-BE49-F238E27FC236}">
                <a16:creationId xmlns:a16="http://schemas.microsoft.com/office/drawing/2014/main" id="{B644CFA1-4AEB-4E4B-9D7C-9444053D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4" y="2312419"/>
            <a:ext cx="1377867" cy="122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45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, Abstract, Futuristic, Light, Design, Motion">
            <a:extLst>
              <a:ext uri="{FF2B5EF4-FFF2-40B4-BE49-F238E27FC236}">
                <a16:creationId xmlns:a16="http://schemas.microsoft.com/office/drawing/2014/main" id="{4E736305-9A8D-4EF4-822F-77924368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0323" y="1270656"/>
            <a:ext cx="5876688" cy="45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979FC4B-0855-4473-9D8B-313B993CDEE9}"/>
              </a:ext>
            </a:extLst>
          </p:cNvPr>
          <p:cNvGrpSpPr/>
          <p:nvPr/>
        </p:nvGrpSpPr>
        <p:grpSpPr>
          <a:xfrm>
            <a:off x="1120859" y="3757095"/>
            <a:ext cx="9290614" cy="430887"/>
            <a:chOff x="394563" y="4943977"/>
            <a:chExt cx="9290614" cy="430887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A42C86C-995C-45DE-B41B-EFDD0F2F1F16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FF3399"/>
                  </a:solidFill>
                </a:rPr>
                <a:t>CAR- UND MOBILITY DESIGN STEHEN DAHER AN EINEM</a:t>
              </a:r>
            </a:p>
            <a:p>
              <a:pPr algn="l"/>
              <a:r>
                <a:rPr lang="de-DE" dirty="0">
                  <a:solidFill>
                    <a:srgbClr val="FF3399"/>
                  </a:solidFill>
                </a:rPr>
                <a:t>WENDEPUNKT IN DER GESCHICHTE DER GLOBALEN MOBILITÄT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FC8C76B7-06C1-4118-8FC9-DC05686C3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275576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E6657FA-B9D4-4D91-A1E7-BF28A9BFE6F9}"/>
              </a:ext>
            </a:extLst>
          </p:cNvPr>
          <p:cNvSpPr txBox="1"/>
          <p:nvPr/>
        </p:nvSpPr>
        <p:spPr>
          <a:xfrm rot="16200000">
            <a:off x="-108479" y="3320103"/>
            <a:ext cx="165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300" dirty="0" err="1">
                <a:solidFill>
                  <a:srgbClr val="2C3941"/>
                </a:solidFill>
              </a:rPr>
              <a:t>learnings</a:t>
            </a:r>
            <a:endParaRPr lang="de-DE" sz="1300" dirty="0">
              <a:solidFill>
                <a:srgbClr val="2C3941"/>
              </a:solidFill>
            </a:endParaRPr>
          </a:p>
          <a:p>
            <a:r>
              <a:rPr lang="de-DE" sz="1300" dirty="0">
                <a:solidFill>
                  <a:srgbClr val="2C3941"/>
                </a:solidFill>
              </a:rPr>
              <a:t> </a:t>
            </a:r>
            <a:endParaRPr lang="en-US" sz="1300" dirty="0">
              <a:solidFill>
                <a:srgbClr val="2C3941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11C0563-4117-41FC-A83F-4C5742076B14}"/>
              </a:ext>
            </a:extLst>
          </p:cNvPr>
          <p:cNvCxnSpPr/>
          <p:nvPr/>
        </p:nvCxnSpPr>
        <p:spPr>
          <a:xfrm>
            <a:off x="-1167882" y="284012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2058EDB-CC85-4D62-8D70-306B40EC93B9}"/>
              </a:ext>
            </a:extLst>
          </p:cNvPr>
          <p:cNvCxnSpPr/>
          <p:nvPr/>
        </p:nvCxnSpPr>
        <p:spPr>
          <a:xfrm>
            <a:off x="-1196260" y="4107506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53FBE58-C6CF-4913-9B02-AF1E32799B67}"/>
              </a:ext>
            </a:extLst>
          </p:cNvPr>
          <p:cNvGrpSpPr/>
          <p:nvPr/>
        </p:nvGrpSpPr>
        <p:grpSpPr>
          <a:xfrm>
            <a:off x="1124062" y="2774349"/>
            <a:ext cx="9284348" cy="430887"/>
            <a:chOff x="393485" y="4088568"/>
            <a:chExt cx="9284348" cy="430887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B1B10298-C95D-46A9-A4C2-4376073B57C9}"/>
                </a:ext>
              </a:extLst>
            </p:cNvPr>
            <p:cNvSpPr txBox="1"/>
            <p:nvPr/>
          </p:nvSpPr>
          <p:spPr>
            <a:xfrm>
              <a:off x="393485" y="4088568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3399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FF3399"/>
                  </a:solidFill>
                </a:rPr>
                <a:t>OHNE DIE EINBETTUNG DER CIRCULAR ECONOMY IDEEN KANN</a:t>
              </a:r>
            </a:p>
            <a:p>
              <a:pPr algn="l"/>
              <a:r>
                <a:rPr lang="de-DE" dirty="0">
                  <a:solidFill>
                    <a:srgbClr val="FF3399"/>
                  </a:solidFill>
                </a:rPr>
                <a:t>KEINE</a:t>
              </a:r>
              <a:r>
                <a:rPr lang="de-DE" dirty="0"/>
                <a:t> </a:t>
              </a:r>
              <a:r>
                <a:rPr lang="de-DE" dirty="0">
                  <a:solidFill>
                    <a:srgbClr val="FF3399"/>
                  </a:solidFill>
                </a:rPr>
                <a:t>POSITIVE USER EXPERIENCE GESCHAFFEN WERDEN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539045F-DC07-41E0-9D2B-877E7E2FA3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270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A14842AB-13F2-42DD-93BD-AA574FC10840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C4D26DF-BD64-4C8C-9C55-478AF26B81C9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058BB90-3832-4D6A-A263-851E2D3C973B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88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p, Champion, Award, Trophy, Winner, Achievement">
            <a:extLst>
              <a:ext uri="{FF2B5EF4-FFF2-40B4-BE49-F238E27FC236}">
                <a16:creationId xmlns:a16="http://schemas.microsoft.com/office/drawing/2014/main" id="{DEBFF187-9601-454E-8DEB-42296770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93" y="1835160"/>
            <a:ext cx="4015146" cy="20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B75CBD0-D927-4737-BA36-6BC45C1624FC}"/>
              </a:ext>
            </a:extLst>
          </p:cNvPr>
          <p:cNvSpPr/>
          <p:nvPr/>
        </p:nvSpPr>
        <p:spPr>
          <a:xfrm rot="21332257">
            <a:off x="6527136" y="1218039"/>
            <a:ext cx="5312646" cy="3852627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5000">
                <a:srgbClr val="FFFFFF">
                  <a:alpha val="77000"/>
                </a:srgb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3D6BE-2DDC-45D9-B6B7-C1479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DA74AE9-AEE7-4BCE-80B6-20BDA3F8B844}"/>
              </a:ext>
            </a:extLst>
          </p:cNvPr>
          <p:cNvSpPr txBox="1"/>
          <p:nvPr/>
        </p:nvSpPr>
        <p:spPr>
          <a:xfrm>
            <a:off x="456815" y="177932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96469AE-7AF8-41BA-8050-76B57335B522}"/>
              </a:ext>
            </a:extLst>
          </p:cNvPr>
          <p:cNvSpPr txBox="1"/>
          <p:nvPr/>
        </p:nvSpPr>
        <p:spPr>
          <a:xfrm>
            <a:off x="456815" y="163918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DB7DAE3-65CD-43EB-8D51-765401A73348}"/>
              </a:ext>
            </a:extLst>
          </p:cNvPr>
          <p:cNvCxnSpPr/>
          <p:nvPr/>
        </p:nvCxnSpPr>
        <p:spPr>
          <a:xfrm>
            <a:off x="0" y="176046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6C1253B-CF2D-4D85-8339-43FC21EA540C}"/>
              </a:ext>
            </a:extLst>
          </p:cNvPr>
          <p:cNvGrpSpPr/>
          <p:nvPr/>
        </p:nvGrpSpPr>
        <p:grpSpPr>
          <a:xfrm>
            <a:off x="1123074" y="2590697"/>
            <a:ext cx="9297894" cy="369332"/>
            <a:chOff x="394563" y="1768097"/>
            <a:chExt cx="9297894" cy="369332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0DEC137-AC34-46FA-BC62-99B5A60F657F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sz="1800" dirty="0">
                  <a:solidFill>
                    <a:srgbClr val="2C3941"/>
                  </a:solidFill>
                </a:rPr>
                <a:t>YES</a:t>
              </a:r>
            </a:p>
          </p:txBody>
        </p: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2F342363-FF01-40A2-8ADC-BC8F31009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68138"/>
              <a:ext cx="0" cy="162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F4636026-2ECA-482B-8AE1-F8EAC5492A66}"/>
              </a:ext>
            </a:extLst>
          </p:cNvPr>
          <p:cNvGrpSpPr/>
          <p:nvPr/>
        </p:nvGrpSpPr>
        <p:grpSpPr>
          <a:xfrm>
            <a:off x="1123074" y="3271313"/>
            <a:ext cx="9297894" cy="369332"/>
            <a:chOff x="394563" y="1768097"/>
            <a:chExt cx="9297894" cy="369332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9D12E09C-66D0-48BC-8EFF-5F65A6F0B43F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sz="1800" dirty="0">
                  <a:solidFill>
                    <a:srgbClr val="2C3941"/>
                  </a:solidFill>
                </a:rPr>
                <a:t>CIRCULAR ECONOMY DOES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396DAD99-7D51-4190-990B-917D3EE8FE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74307"/>
              <a:ext cx="0" cy="162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B914F1C-2ABF-45E3-9A3B-A34697F05FD4}"/>
              </a:ext>
            </a:extLst>
          </p:cNvPr>
          <p:cNvGrpSpPr/>
          <p:nvPr/>
        </p:nvGrpSpPr>
        <p:grpSpPr>
          <a:xfrm>
            <a:off x="1123074" y="3951928"/>
            <a:ext cx="9297894" cy="369332"/>
            <a:chOff x="394563" y="1768097"/>
            <a:chExt cx="9297894" cy="369332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5236D1F-9A8C-4789-8E13-5558B452DCCB}"/>
                </a:ext>
              </a:extLst>
            </p:cNvPr>
            <p:cNvSpPr txBox="1"/>
            <p:nvPr/>
          </p:nvSpPr>
          <p:spPr>
            <a:xfrm>
              <a:off x="408109" y="1768097"/>
              <a:ext cx="9284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sz="1800" dirty="0">
                  <a:solidFill>
                    <a:srgbClr val="2C3941"/>
                  </a:solidFill>
                </a:rPr>
                <a:t>BOOST USER EXPERIENCES</a:t>
              </a:r>
            </a:p>
          </p:txBody>
        </p: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DFED6612-4159-4313-A49F-FABD0FBB5F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74306"/>
              <a:ext cx="0" cy="162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hteck 37">
            <a:extLst>
              <a:ext uri="{FF2B5EF4-FFF2-40B4-BE49-F238E27FC236}">
                <a16:creationId xmlns:a16="http://schemas.microsoft.com/office/drawing/2014/main" id="{9BA7ACCC-58DA-4FDC-ADFA-E59BA84A5694}"/>
              </a:ext>
            </a:extLst>
          </p:cNvPr>
          <p:cNvSpPr/>
          <p:nvPr/>
        </p:nvSpPr>
        <p:spPr>
          <a:xfrm rot="20618219">
            <a:off x="7593285" y="3480020"/>
            <a:ext cx="5430908" cy="19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0AA6807-907E-4912-A6DB-1EB1B6B2937F}"/>
              </a:ext>
            </a:extLst>
          </p:cNvPr>
          <p:cNvSpPr/>
          <p:nvPr/>
        </p:nvSpPr>
        <p:spPr>
          <a:xfrm rot="1256064">
            <a:off x="8209467" y="294811"/>
            <a:ext cx="4493622" cy="15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rot="20700000" flipH="1" flipV="1">
            <a:off x="-211926" y="4636168"/>
            <a:ext cx="1209802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flipH="1" flipV="1">
            <a:off x="867746" y="741804"/>
            <a:ext cx="1064622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BD3BB3D-7414-4AB1-B665-4C622C09DA25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8FC91C6-9158-4244-9803-F049C7D84324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6A1193B-5B7E-406D-AD28-C64CCC465876}"/>
              </a:ext>
            </a:extLst>
          </p:cNvPr>
          <p:cNvSpPr/>
          <p:nvPr/>
        </p:nvSpPr>
        <p:spPr>
          <a:xfrm rot="18000000">
            <a:off x="11580381" y="2014800"/>
            <a:ext cx="1188715" cy="877676"/>
          </a:xfrm>
          <a:prstGeom prst="triangle">
            <a:avLst>
              <a:gd name="adj" fmla="val 178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AF64E75-E553-4104-B6FB-C4B759C6D477}"/>
              </a:ext>
            </a:extLst>
          </p:cNvPr>
          <p:cNvSpPr txBox="1"/>
          <p:nvPr/>
        </p:nvSpPr>
        <p:spPr>
          <a:xfrm rot="16200000">
            <a:off x="-249488" y="3161643"/>
            <a:ext cx="18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800" dirty="0">
                <a:solidFill>
                  <a:srgbClr val="FF3399"/>
                </a:solidFill>
              </a:rPr>
              <a:t>SUMMARY</a:t>
            </a:r>
          </a:p>
          <a:p>
            <a:r>
              <a:rPr lang="de-DE" sz="1800" dirty="0">
                <a:solidFill>
                  <a:srgbClr val="FF3399"/>
                </a:solidFill>
              </a:rPr>
              <a:t>No.4</a:t>
            </a:r>
            <a:endParaRPr lang="en-US" sz="1800" dirty="0">
              <a:solidFill>
                <a:srgbClr val="FF3399"/>
              </a:solidFill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DB45F1E-66F3-40B0-9682-E449722054BD}"/>
              </a:ext>
            </a:extLst>
          </p:cNvPr>
          <p:cNvCxnSpPr/>
          <p:nvPr/>
        </p:nvCxnSpPr>
        <p:spPr>
          <a:xfrm>
            <a:off x="-1167882" y="265055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0ADE25B-013A-4426-86A2-7D248208DB57}"/>
              </a:ext>
            </a:extLst>
          </p:cNvPr>
          <p:cNvCxnSpPr/>
          <p:nvPr/>
        </p:nvCxnSpPr>
        <p:spPr>
          <a:xfrm>
            <a:off x="-1196260" y="4285925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422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rot="20700000" flipH="1" flipV="1">
            <a:off x="-211926" y="4636168"/>
            <a:ext cx="1209802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flipH="1" flipV="1">
            <a:off x="867746" y="741804"/>
            <a:ext cx="1064622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3726336" y="2741001"/>
            <a:ext cx="7913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BENJAMIN B. NAWKA</a:t>
            </a:r>
            <a:endParaRPr lang="de-DE" sz="12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2267340" y="2408769"/>
            <a:ext cx="937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DANKE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3D6BE-2DDC-45D9-B6B7-C1479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33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6594605" y="1226706"/>
            <a:ext cx="4463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5813555" y="1012721"/>
            <a:ext cx="52544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363505" y="305291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317419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C11522A-3DFD-4432-A43B-580B65BB97EF}"/>
              </a:ext>
            </a:extLst>
          </p:cNvPr>
          <p:cNvSpPr txBox="1"/>
          <p:nvPr/>
        </p:nvSpPr>
        <p:spPr>
          <a:xfrm>
            <a:off x="1585815" y="3434487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RÜCKSPIEGEL: DAMALS UND HEUTE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BB1CBC-14C3-4A01-98D4-1FE4AEA0EEC8}"/>
              </a:ext>
            </a:extLst>
          </p:cNvPr>
          <p:cNvSpPr txBox="1"/>
          <p:nvPr/>
        </p:nvSpPr>
        <p:spPr>
          <a:xfrm>
            <a:off x="1585815" y="3811321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what’s next </a:t>
            </a:r>
            <a:r>
              <a:rPr lang="en-US" dirty="0" err="1">
                <a:solidFill>
                  <a:srgbClr val="2C3941"/>
                </a:solidFill>
              </a:rPr>
              <a:t>iM</a:t>
            </a:r>
            <a:r>
              <a:rPr lang="en-US" dirty="0">
                <a:solidFill>
                  <a:srgbClr val="2C3941"/>
                </a:solidFill>
              </a:rPr>
              <a:t> </a:t>
            </a:r>
            <a:r>
              <a:rPr lang="en-US" dirty="0" err="1">
                <a:solidFill>
                  <a:srgbClr val="2C3941"/>
                </a:solidFill>
              </a:rPr>
              <a:t>automobil</a:t>
            </a:r>
            <a:r>
              <a:rPr lang="en-US" dirty="0">
                <a:solidFill>
                  <a:srgbClr val="2C3941"/>
                </a:solidFill>
              </a:rPr>
              <a:t>- und mobility Design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498CD87-69FF-4003-AD50-23D6B62E056B}"/>
              </a:ext>
            </a:extLst>
          </p:cNvPr>
          <p:cNvSpPr txBox="1"/>
          <p:nvPr/>
        </p:nvSpPr>
        <p:spPr>
          <a:xfrm>
            <a:off x="1585815" y="4185495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WIE – und </a:t>
            </a:r>
            <a:r>
              <a:rPr lang="en-US" dirty="0" err="1">
                <a:solidFill>
                  <a:srgbClr val="2C3941"/>
                </a:solidFill>
              </a:rPr>
              <a:t>ob</a:t>
            </a:r>
            <a:r>
              <a:rPr lang="en-US" dirty="0">
                <a:solidFill>
                  <a:srgbClr val="2C3941"/>
                </a:solidFill>
              </a:rPr>
              <a:t> – Circular Economy User Experiences </a:t>
            </a:r>
            <a:r>
              <a:rPr lang="en-US" dirty="0" err="1">
                <a:solidFill>
                  <a:srgbClr val="2C3941"/>
                </a:solidFill>
              </a:rPr>
              <a:t>beeinflusst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780D079-1D03-4184-9014-A3D9E34A761F}"/>
              </a:ext>
            </a:extLst>
          </p:cNvPr>
          <p:cNvSpPr txBox="1"/>
          <p:nvPr/>
        </p:nvSpPr>
        <p:spPr>
          <a:xfrm>
            <a:off x="1585815" y="3061850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BEGRIFFSKLÄRUNG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35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woman holding pink luggage">
            <a:extLst>
              <a:ext uri="{FF2B5EF4-FFF2-40B4-BE49-F238E27FC236}">
                <a16:creationId xmlns:a16="http://schemas.microsoft.com/office/drawing/2014/main" id="{543B6D3F-E67B-46D1-A318-7D6935824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 b="3924"/>
          <a:stretch/>
        </p:blipFill>
        <p:spPr bwMode="auto">
          <a:xfrm>
            <a:off x="7624498" y="696402"/>
            <a:ext cx="4567501" cy="538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119436" y="2375454"/>
            <a:ext cx="9290614" cy="430887"/>
            <a:chOff x="394563" y="1768097"/>
            <a:chExt cx="9290614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40082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intelligente Gestaltung von Transportmitteln und</a:t>
              </a:r>
            </a:p>
            <a:p>
              <a:r>
                <a:rPr lang="de-DE" dirty="0"/>
                <a:t>Verkehrssystemen</a:t>
              </a: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119436" y="3134365"/>
            <a:ext cx="9290614" cy="600164"/>
            <a:chOff x="394563" y="2454553"/>
            <a:chExt cx="9290614" cy="600164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400829" y="2454553"/>
              <a:ext cx="928434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ökologische Ziele + industrielle Prozessanforderungen +</a:t>
              </a:r>
            </a:p>
            <a:p>
              <a:r>
                <a:rPr lang="de-DE" dirty="0"/>
                <a:t>regional unterschiedliche Mobilitätsbedürfnisse werden</a:t>
              </a:r>
            </a:p>
            <a:p>
              <a:r>
                <a:rPr lang="de-DE" dirty="0"/>
                <a:t>zu neuen intelligenten Gesamtkonzepten verbunden</a:t>
              </a:r>
              <a:endParaRPr lang="en-US" dirty="0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45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7D71C5D-D3A8-466F-B979-38AB2F051B98}"/>
              </a:ext>
            </a:extLst>
          </p:cNvPr>
          <p:cNvSpPr txBox="1"/>
          <p:nvPr/>
        </p:nvSpPr>
        <p:spPr>
          <a:xfrm rot="16200000">
            <a:off x="-496108" y="3278438"/>
            <a:ext cx="21955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sz="1300" dirty="0">
                <a:solidFill>
                  <a:srgbClr val="FF3399"/>
                </a:solidFill>
              </a:rPr>
              <a:t>MOBILITY DESIGN</a:t>
            </a:r>
            <a:endParaRPr lang="de-DE" sz="1300" dirty="0">
              <a:solidFill>
                <a:srgbClr val="FF3399"/>
              </a:solidFill>
            </a:endParaRP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DE7DB57-8C3A-4A18-AB08-24AFA924E48C}"/>
              </a:ext>
            </a:extLst>
          </p:cNvPr>
          <p:cNvCxnSpPr/>
          <p:nvPr/>
        </p:nvCxnSpPr>
        <p:spPr>
          <a:xfrm>
            <a:off x="-1167882" y="2448416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8FCE312-C647-4C70-A140-73CC30779B4B}"/>
              </a:ext>
            </a:extLst>
          </p:cNvPr>
          <p:cNvCxnSpPr/>
          <p:nvPr/>
        </p:nvCxnSpPr>
        <p:spPr>
          <a:xfrm>
            <a:off x="-1196260" y="441278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4BC3B74-122F-4C7B-B4F0-AA5769161496}"/>
              </a:ext>
            </a:extLst>
          </p:cNvPr>
          <p:cNvSpPr txBox="1"/>
          <p:nvPr/>
        </p:nvSpPr>
        <p:spPr>
          <a:xfrm>
            <a:off x="456815" y="718684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BEGRIFFSKLÄRUNG</a:t>
            </a:r>
            <a:endParaRPr lang="de-DE" dirty="0">
              <a:solidFill>
                <a:srgbClr val="2C3941"/>
              </a:solidFill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7206E5-F0A3-4B8E-A618-E525D79FC9D3}"/>
              </a:ext>
            </a:extLst>
          </p:cNvPr>
          <p:cNvGrpSpPr/>
          <p:nvPr/>
        </p:nvGrpSpPr>
        <p:grpSpPr>
          <a:xfrm>
            <a:off x="1122569" y="4062552"/>
            <a:ext cx="9290614" cy="430887"/>
            <a:chOff x="394563" y="3531905"/>
            <a:chExt cx="9290614" cy="43088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6BFF547-B58C-4BA8-9DAE-5EC672869AAC}"/>
                </a:ext>
              </a:extLst>
            </p:cNvPr>
            <p:cNvSpPr txBox="1"/>
            <p:nvPr/>
          </p:nvSpPr>
          <p:spPr>
            <a:xfrm>
              <a:off x="400829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DAS AUTO wird HIERBEI NUR als (WENN AUCH WESENTLICHER)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Teil der </a:t>
              </a:r>
              <a:r>
                <a:rPr lang="de-DE" dirty="0" err="1">
                  <a:solidFill>
                    <a:srgbClr val="2C3941"/>
                  </a:solidFill>
                </a:rPr>
                <a:t>mobilität</a:t>
              </a:r>
              <a:r>
                <a:rPr lang="de-DE" dirty="0">
                  <a:solidFill>
                    <a:srgbClr val="2C3941"/>
                  </a:solidFill>
                </a:rPr>
                <a:t> </a:t>
              </a:r>
              <a:r>
                <a:rPr lang="de-DE" dirty="0" err="1">
                  <a:solidFill>
                    <a:srgbClr val="2C3941"/>
                  </a:solidFill>
                </a:rPr>
                <a:t>gesehem</a:t>
              </a:r>
              <a:endParaRPr lang="de-DE" dirty="0">
                <a:solidFill>
                  <a:srgbClr val="2C3941"/>
                </a:solidFill>
              </a:endParaRP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D954C4D1-1562-4037-A3A2-9F1B6125B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1606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ystem, Web, Network, Connection, Connected">
            <a:extLst>
              <a:ext uri="{FF2B5EF4-FFF2-40B4-BE49-F238E27FC236}">
                <a16:creationId xmlns:a16="http://schemas.microsoft.com/office/drawing/2014/main" id="{B5832A3D-3C06-4B10-92B7-E1DD1BAB0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r="40482"/>
          <a:stretch/>
        </p:blipFill>
        <p:spPr bwMode="auto">
          <a:xfrm>
            <a:off x="7624917" y="618100"/>
            <a:ext cx="4567083" cy="55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119436" y="2375454"/>
            <a:ext cx="9290614" cy="430887"/>
            <a:chOff x="394563" y="1768097"/>
            <a:chExt cx="9290614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40082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BEDEUTET IN DIESEM KONTEXT NICHT NUR DIE IN-CAR</a:t>
              </a:r>
            </a:p>
            <a:p>
              <a:r>
                <a:rPr lang="de-DE" dirty="0"/>
                <a:t>EXPERIENCE und/oder </a:t>
              </a:r>
              <a:r>
                <a:rPr lang="de-DE" dirty="0" err="1"/>
                <a:t>bediedung</a:t>
              </a:r>
              <a:r>
                <a:rPr lang="de-DE" dirty="0"/>
                <a:t> des </a:t>
              </a:r>
              <a:r>
                <a:rPr lang="de-DE" dirty="0" err="1"/>
                <a:t>FAhrzeugs</a:t>
              </a:r>
              <a:endParaRPr lang="de-DE" dirty="0"/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119436" y="3219003"/>
            <a:ext cx="9290614" cy="430887"/>
            <a:chOff x="394563" y="2454553"/>
            <a:chExt cx="9290614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400829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de-DE" dirty="0"/>
                <a:t>SCHLIESST ALLE MIT DEM PRODUKT UND DER MARKE VER-</a:t>
              </a:r>
            </a:p>
            <a:p>
              <a:r>
                <a:rPr lang="de-DE" dirty="0"/>
                <a:t>BUNDENEN </a:t>
              </a:r>
              <a:r>
                <a:rPr lang="de-DE" dirty="0" err="1"/>
                <a:t>REELlEN</a:t>
              </a:r>
              <a:r>
                <a:rPr lang="de-DE" dirty="0"/>
                <a:t> und DIGITALEN INTERAKTIONEN MIT EIN</a:t>
              </a:r>
              <a:endParaRPr lang="en-US" dirty="0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7D71C5D-D3A8-466F-B979-38AB2F051B98}"/>
              </a:ext>
            </a:extLst>
          </p:cNvPr>
          <p:cNvSpPr txBox="1"/>
          <p:nvPr/>
        </p:nvSpPr>
        <p:spPr>
          <a:xfrm rot="16200000">
            <a:off x="-533482" y="3283398"/>
            <a:ext cx="2270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sz="1300" dirty="0">
                <a:solidFill>
                  <a:srgbClr val="FF3399"/>
                </a:solidFill>
              </a:rPr>
              <a:t>USER EXPERIENCE</a:t>
            </a:r>
            <a:endParaRPr lang="de-DE" sz="1300" dirty="0">
              <a:solidFill>
                <a:srgbClr val="FF3399"/>
              </a:solidFill>
            </a:endParaRP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DE7DB57-8C3A-4A18-AB08-24AFA924E48C}"/>
              </a:ext>
            </a:extLst>
          </p:cNvPr>
          <p:cNvCxnSpPr/>
          <p:nvPr/>
        </p:nvCxnSpPr>
        <p:spPr>
          <a:xfrm>
            <a:off x="-1167882" y="2406081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8FCE312-C647-4C70-A140-73CC30779B4B}"/>
              </a:ext>
            </a:extLst>
          </p:cNvPr>
          <p:cNvCxnSpPr/>
          <p:nvPr/>
        </p:nvCxnSpPr>
        <p:spPr>
          <a:xfrm>
            <a:off x="-1196260" y="4446650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4BC3B74-122F-4C7B-B4F0-AA5769161496}"/>
              </a:ext>
            </a:extLst>
          </p:cNvPr>
          <p:cNvSpPr txBox="1"/>
          <p:nvPr/>
        </p:nvSpPr>
        <p:spPr>
          <a:xfrm>
            <a:off x="456815" y="718684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BEGRIFFSKLÄRUNG</a:t>
            </a:r>
            <a:endParaRPr lang="de-DE" dirty="0">
              <a:solidFill>
                <a:srgbClr val="2C3941"/>
              </a:solidFill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7206E5-F0A3-4B8E-A618-E525D79FC9D3}"/>
              </a:ext>
            </a:extLst>
          </p:cNvPr>
          <p:cNvGrpSpPr/>
          <p:nvPr/>
        </p:nvGrpSpPr>
        <p:grpSpPr>
          <a:xfrm>
            <a:off x="1122569" y="4062552"/>
            <a:ext cx="9290614" cy="430887"/>
            <a:chOff x="394563" y="3531905"/>
            <a:chExt cx="9290614" cy="43088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6BFF547-B58C-4BA8-9DAE-5EC672869AAC}"/>
                </a:ext>
              </a:extLst>
            </p:cNvPr>
            <p:cNvSpPr txBox="1"/>
            <p:nvPr/>
          </p:nvSpPr>
          <p:spPr>
            <a:xfrm>
              <a:off x="400829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MEINT IN DIESEM KONTEXT AUCH DIE ZUFRIEDENHEIT MIT DEM</a:t>
              </a:r>
              <a:br>
                <a:rPr lang="de-DE" dirty="0">
                  <a:solidFill>
                    <a:srgbClr val="2C3941"/>
                  </a:solidFill>
                </a:rPr>
              </a:br>
              <a:r>
                <a:rPr lang="de-DE" dirty="0">
                  <a:solidFill>
                    <a:srgbClr val="2C3941"/>
                  </a:solidFill>
                </a:rPr>
                <a:t>PRODUKT in FORMELLEN, FUNKTIONALEN + INTUITIVEN ASPEKTEN</a:t>
              </a: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D954C4D1-1562-4037-A3A2-9F1B6125B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23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s Stock Foto zu antibakteriell, aufgeräumt, ausrüstung">
            <a:extLst>
              <a:ext uri="{FF2B5EF4-FFF2-40B4-BE49-F238E27FC236}">
                <a16:creationId xmlns:a16="http://schemas.microsoft.com/office/drawing/2014/main" id="{C0D3ACE4-75E6-4153-A260-07262AD42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7"/>
          <a:stretch/>
        </p:blipFill>
        <p:spPr bwMode="auto">
          <a:xfrm>
            <a:off x="7611060" y="696401"/>
            <a:ext cx="4572000" cy="539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119436" y="2289672"/>
            <a:ext cx="9290614" cy="430887"/>
            <a:chOff x="394563" y="1768097"/>
            <a:chExt cx="9290614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40082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US" dirty="0" err="1"/>
                <a:t>geschlossenenE</a:t>
              </a:r>
              <a:r>
                <a:rPr lang="en-US" dirty="0"/>
                <a:t> </a:t>
              </a:r>
              <a:r>
                <a:rPr lang="en-US" dirty="0" err="1"/>
                <a:t>kreisläufe</a:t>
              </a:r>
              <a:r>
                <a:rPr lang="en-US" dirty="0"/>
                <a:t>, </a:t>
              </a:r>
              <a:r>
                <a:rPr lang="en-US" dirty="0" err="1"/>
                <a:t>Worin</a:t>
              </a:r>
              <a:r>
                <a:rPr lang="en-US" dirty="0"/>
                <a:t> </a:t>
              </a:r>
              <a:r>
                <a:rPr lang="en-US" dirty="0" err="1"/>
                <a:t>ROHMaterialien</a:t>
              </a:r>
              <a:r>
                <a:rPr lang="en-US" dirty="0"/>
                <a:t>,</a:t>
              </a:r>
            </a:p>
            <a:p>
              <a:r>
                <a:rPr lang="en-US" dirty="0" err="1"/>
                <a:t>Komponenten</a:t>
              </a:r>
              <a:r>
                <a:rPr lang="en-US" dirty="0"/>
                <a:t> + </a:t>
              </a:r>
              <a:r>
                <a:rPr lang="en-US" dirty="0" err="1"/>
                <a:t>produkte</a:t>
              </a:r>
              <a:r>
                <a:rPr lang="en-US" dirty="0"/>
                <a:t> </a:t>
              </a:r>
              <a:r>
                <a:rPr lang="en-US" dirty="0" err="1"/>
                <a:t>Ihren</a:t>
              </a:r>
              <a:r>
                <a:rPr lang="en-US" dirty="0"/>
                <a:t> wert minimal </a:t>
              </a:r>
              <a:r>
                <a:rPr lang="en-US" dirty="0" err="1"/>
                <a:t>verlieren</a:t>
              </a:r>
              <a:endParaRPr lang="en-US" dirty="0"/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3D87E23-B726-4991-AB1D-081F0D27B26E}"/>
              </a:ext>
            </a:extLst>
          </p:cNvPr>
          <p:cNvGrpSpPr/>
          <p:nvPr/>
        </p:nvGrpSpPr>
        <p:grpSpPr>
          <a:xfrm>
            <a:off x="1119436" y="4306939"/>
            <a:ext cx="9290614" cy="430887"/>
            <a:chOff x="394563" y="3531905"/>
            <a:chExt cx="9290614" cy="43088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30FEAA-7593-41A3-A222-DB3F6DF7FA36}"/>
                </a:ext>
              </a:extLst>
            </p:cNvPr>
            <p:cNvSpPr txBox="1"/>
            <p:nvPr/>
          </p:nvSpPr>
          <p:spPr>
            <a:xfrm>
              <a:off x="400829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HIERBEI IST EXPLIZIT MEHRFACH-VERWERTUNG UND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-REPARATUR GEMEINT (ÜBERLEBEN MEHRERER LEBENSZYKLEN)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828357E-0D71-4908-BD95-FA98DB25D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119436" y="2962094"/>
            <a:ext cx="9290614" cy="430887"/>
            <a:chOff x="394563" y="2454553"/>
            <a:chExt cx="9290614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400829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2C3941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US" dirty="0"/>
                <a:t>GRUNDSÄTZLICH WERDEN ERNEUERBARE ENERGIEN</a:t>
              </a:r>
            </a:p>
            <a:p>
              <a:r>
                <a:rPr lang="en-US" dirty="0"/>
                <a:t>GENUTZT</a:t>
              </a:r>
              <a:endParaRPr lang="de-DE" dirty="0"/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7D71C5D-D3A8-466F-B979-38AB2F051B98}"/>
              </a:ext>
            </a:extLst>
          </p:cNvPr>
          <p:cNvSpPr txBox="1"/>
          <p:nvPr/>
        </p:nvSpPr>
        <p:spPr>
          <a:xfrm rot="16200000">
            <a:off x="-700716" y="3295415"/>
            <a:ext cx="26047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sz="1300" dirty="0">
                <a:solidFill>
                  <a:srgbClr val="FF3399"/>
                </a:solidFill>
              </a:rPr>
              <a:t>CIRCULAR ECONOMY</a:t>
            </a:r>
            <a:endParaRPr lang="de-DE" sz="1300" dirty="0">
              <a:solidFill>
                <a:srgbClr val="FF3399"/>
              </a:solidFill>
            </a:endParaRP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DE7DB57-8C3A-4A18-AB08-24AFA924E48C}"/>
              </a:ext>
            </a:extLst>
          </p:cNvPr>
          <p:cNvCxnSpPr/>
          <p:nvPr/>
        </p:nvCxnSpPr>
        <p:spPr>
          <a:xfrm>
            <a:off x="-1167882" y="229601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8FCE312-C647-4C70-A140-73CC30779B4B}"/>
              </a:ext>
            </a:extLst>
          </p:cNvPr>
          <p:cNvCxnSpPr/>
          <p:nvPr/>
        </p:nvCxnSpPr>
        <p:spPr>
          <a:xfrm>
            <a:off x="-1196260" y="4628425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F4BC3B74-122F-4C7B-B4F0-AA5769161496}"/>
              </a:ext>
            </a:extLst>
          </p:cNvPr>
          <p:cNvSpPr txBox="1"/>
          <p:nvPr/>
        </p:nvSpPr>
        <p:spPr>
          <a:xfrm>
            <a:off x="456815" y="718684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BEGRIFFSKLÄRUNG</a:t>
            </a:r>
            <a:endParaRPr lang="de-DE" dirty="0">
              <a:solidFill>
                <a:srgbClr val="2C3941"/>
              </a:solidFill>
            </a:endParaRP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57206E5-F0A3-4B8E-A618-E525D79FC9D3}"/>
              </a:ext>
            </a:extLst>
          </p:cNvPr>
          <p:cNvGrpSpPr/>
          <p:nvPr/>
        </p:nvGrpSpPr>
        <p:grpSpPr>
          <a:xfrm>
            <a:off x="1119436" y="3634516"/>
            <a:ext cx="9290614" cy="430887"/>
            <a:chOff x="394563" y="3531905"/>
            <a:chExt cx="9290614" cy="430887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16BFF547-B58C-4BA8-9DAE-5EC672869AAC}"/>
                </a:ext>
              </a:extLst>
            </p:cNvPr>
            <p:cNvSpPr txBox="1"/>
            <p:nvPr/>
          </p:nvSpPr>
          <p:spPr>
            <a:xfrm>
              <a:off x="400829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PRODUKTENTWICKLUNG AUF BASIS DER IDEE DER WIEDER-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VERWERTUNG und einfachen Reparatur</a:t>
              </a: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D954C4D1-1562-4037-A3A2-9F1B6125B6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69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ur assorted-color trash bins beside gray wall">
            <a:extLst>
              <a:ext uri="{FF2B5EF4-FFF2-40B4-BE49-F238E27FC236}">
                <a16:creationId xmlns:a16="http://schemas.microsoft.com/office/drawing/2014/main" id="{5B3E15AB-2638-442B-9AB4-C2FA9E49D8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" b="13703"/>
          <a:stretch/>
        </p:blipFill>
        <p:spPr bwMode="auto">
          <a:xfrm>
            <a:off x="6365249" y="1357588"/>
            <a:ext cx="5770571" cy="35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feld 48">
            <a:extLst>
              <a:ext uri="{FF2B5EF4-FFF2-40B4-BE49-F238E27FC236}">
                <a16:creationId xmlns:a16="http://schemas.microsoft.com/office/drawing/2014/main" id="{255C6B4E-639A-4634-9BF8-092267263035}"/>
              </a:ext>
            </a:extLst>
          </p:cNvPr>
          <p:cNvSpPr txBox="1"/>
          <p:nvPr/>
        </p:nvSpPr>
        <p:spPr>
          <a:xfrm>
            <a:off x="456815" y="1782642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BEGRIFFSKLÄRUNG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B75CBD0-D927-4737-BA36-6BC45C1624FC}"/>
              </a:ext>
            </a:extLst>
          </p:cNvPr>
          <p:cNvSpPr/>
          <p:nvPr/>
        </p:nvSpPr>
        <p:spPr>
          <a:xfrm>
            <a:off x="5997082" y="1282514"/>
            <a:ext cx="4720392" cy="3852627"/>
          </a:xfrm>
          <a:prstGeom prst="rect">
            <a:avLst/>
          </a:prstGeom>
          <a:gradFill flip="none" rotWithShape="1">
            <a:gsLst>
              <a:gs pos="13000">
                <a:schemeClr val="bg1"/>
              </a:gs>
              <a:gs pos="55000">
                <a:srgbClr val="FFFFFF">
                  <a:alpha val="77000"/>
                </a:srgb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163D6BE-2DDC-45D9-B6B7-C1479C519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96469AE-7AF8-41BA-8050-76B57335B522}"/>
              </a:ext>
            </a:extLst>
          </p:cNvPr>
          <p:cNvSpPr txBox="1"/>
          <p:nvPr/>
        </p:nvSpPr>
        <p:spPr>
          <a:xfrm>
            <a:off x="456815" y="1639184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DB7DAE3-65CD-43EB-8D51-765401A73348}"/>
              </a:ext>
            </a:extLst>
          </p:cNvPr>
          <p:cNvCxnSpPr/>
          <p:nvPr/>
        </p:nvCxnSpPr>
        <p:spPr>
          <a:xfrm>
            <a:off x="0" y="1760464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9BA7ACCC-58DA-4FDC-ADFA-E59BA84A5694}"/>
              </a:ext>
            </a:extLst>
          </p:cNvPr>
          <p:cNvSpPr/>
          <p:nvPr/>
        </p:nvSpPr>
        <p:spPr>
          <a:xfrm rot="20618219">
            <a:off x="7593285" y="3480020"/>
            <a:ext cx="5430908" cy="1986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B0AA6807-907E-4912-A6DB-1EB1B6B2937F}"/>
              </a:ext>
            </a:extLst>
          </p:cNvPr>
          <p:cNvSpPr/>
          <p:nvPr/>
        </p:nvSpPr>
        <p:spPr>
          <a:xfrm rot="1256064">
            <a:off x="8209467" y="294811"/>
            <a:ext cx="4493622" cy="15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rot="20700000" flipH="1" flipV="1">
            <a:off x="-211926" y="4636168"/>
            <a:ext cx="1209802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flipH="1" flipV="1">
            <a:off x="867746" y="741804"/>
            <a:ext cx="1064622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BD3BB3D-7414-4AB1-B665-4C622C09DA25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8FC91C6-9158-4244-9803-F049C7D84324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76A1193B-5B7E-406D-AD28-C64CCC465876}"/>
              </a:ext>
            </a:extLst>
          </p:cNvPr>
          <p:cNvSpPr/>
          <p:nvPr/>
        </p:nvSpPr>
        <p:spPr>
          <a:xfrm rot="18000000">
            <a:off x="11580381" y="2014800"/>
            <a:ext cx="1188715" cy="877676"/>
          </a:xfrm>
          <a:prstGeom prst="triangle">
            <a:avLst>
              <a:gd name="adj" fmla="val 178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AF64E75-E553-4104-B6FB-C4B759C6D477}"/>
              </a:ext>
            </a:extLst>
          </p:cNvPr>
          <p:cNvSpPr txBox="1"/>
          <p:nvPr/>
        </p:nvSpPr>
        <p:spPr>
          <a:xfrm rot="16200000">
            <a:off x="-249488" y="3161643"/>
            <a:ext cx="186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800" dirty="0">
                <a:solidFill>
                  <a:srgbClr val="FF3399"/>
                </a:solidFill>
              </a:rPr>
              <a:t>SUMMARY</a:t>
            </a:r>
          </a:p>
          <a:p>
            <a:r>
              <a:rPr lang="de-DE" sz="1800" dirty="0">
                <a:solidFill>
                  <a:srgbClr val="FF3399"/>
                </a:solidFill>
              </a:rPr>
              <a:t>No.1</a:t>
            </a:r>
            <a:endParaRPr lang="en-US" sz="1800" dirty="0">
              <a:solidFill>
                <a:srgbClr val="FF3399"/>
              </a:solidFill>
            </a:endParaRP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BDB45F1E-66F3-40B0-9682-E449722054BD}"/>
              </a:ext>
            </a:extLst>
          </p:cNvPr>
          <p:cNvCxnSpPr/>
          <p:nvPr/>
        </p:nvCxnSpPr>
        <p:spPr>
          <a:xfrm>
            <a:off x="-1167882" y="265055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0ADE25B-013A-4426-86A2-7D248208DB57}"/>
              </a:ext>
            </a:extLst>
          </p:cNvPr>
          <p:cNvCxnSpPr/>
          <p:nvPr/>
        </p:nvCxnSpPr>
        <p:spPr>
          <a:xfrm>
            <a:off x="-1196260" y="4285925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F0E0A20-1098-4C1B-8D93-B6A1143CA794}"/>
              </a:ext>
            </a:extLst>
          </p:cNvPr>
          <p:cNvGrpSpPr/>
          <p:nvPr/>
        </p:nvGrpSpPr>
        <p:grpSpPr>
          <a:xfrm>
            <a:off x="1123923" y="4108508"/>
            <a:ext cx="9290614" cy="261610"/>
            <a:chOff x="394563" y="4943977"/>
            <a:chExt cx="9290614" cy="261610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6FBAAA1A-CB6B-48DF-B199-3600B11D18B2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3399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US" dirty="0"/>
                <a:t>WAS </a:t>
              </a:r>
              <a:r>
                <a:rPr lang="en-US" dirty="0" err="1"/>
                <a:t>passiert</a:t>
              </a:r>
              <a:r>
                <a:rPr lang="en-US" dirty="0"/>
                <a:t> NACH DER NUTZUNG MIT DEM PRODUKT</a:t>
              </a:r>
              <a:endParaRPr lang="de-DE" dirty="0"/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1933C5FC-4084-4DE4-AAC7-E6C5FCD3B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108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C7E62BC-2E73-4F0B-B4F2-751A5CF1F7B6}"/>
              </a:ext>
            </a:extLst>
          </p:cNvPr>
          <p:cNvGrpSpPr/>
          <p:nvPr/>
        </p:nvGrpSpPr>
        <p:grpSpPr>
          <a:xfrm>
            <a:off x="1124062" y="2644214"/>
            <a:ext cx="9284348" cy="261610"/>
            <a:chOff x="393485" y="4088568"/>
            <a:chExt cx="9284348" cy="261610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B36FA1A9-5407-4FAF-A699-E8524AF75848}"/>
                </a:ext>
              </a:extLst>
            </p:cNvPr>
            <p:cNvSpPr txBox="1"/>
            <p:nvPr/>
          </p:nvSpPr>
          <p:spPr>
            <a:xfrm>
              <a:off x="393485" y="4088568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3399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US" dirty="0"/>
                <a:t>WIE MANAGEN WIR RESSOURCEN</a:t>
              </a:r>
              <a:endParaRPr lang="de-DE" dirty="0"/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D7C26FF7-6546-4B6F-A942-56314C43F1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108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696A74F-3ECD-4B6B-8BC7-429F7B7AEA32}"/>
              </a:ext>
            </a:extLst>
          </p:cNvPr>
          <p:cNvGrpSpPr/>
          <p:nvPr/>
        </p:nvGrpSpPr>
        <p:grpSpPr>
          <a:xfrm>
            <a:off x="1124062" y="3376361"/>
            <a:ext cx="9284348" cy="261610"/>
            <a:chOff x="393485" y="4088568"/>
            <a:chExt cx="9284348" cy="261610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42DF4078-749F-4535-BE83-F802BE507B1C}"/>
                </a:ext>
              </a:extLst>
            </p:cNvPr>
            <p:cNvSpPr txBox="1"/>
            <p:nvPr/>
          </p:nvSpPr>
          <p:spPr>
            <a:xfrm>
              <a:off x="393485" y="4088568"/>
              <a:ext cx="92843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>
                  <a:solidFill>
                    <a:srgbClr val="FF3399"/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r>
                <a:rPr lang="en-US" dirty="0"/>
                <a:t>WIE PRODUZIEREN UND NUTZEN WIR PRODUKTE</a:t>
              </a:r>
            </a:p>
          </p:txBody>
        </p: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D97AD828-B0A7-4222-AF81-F93F606662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108000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4263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oden, draußen, Wüste, Schmutz enthält.&#10;&#10;Automatisch generierte Beschreibung">
            <a:extLst>
              <a:ext uri="{FF2B5EF4-FFF2-40B4-BE49-F238E27FC236}">
                <a16:creationId xmlns:a16="http://schemas.microsoft.com/office/drawing/2014/main" id="{425D58F4-11E5-4089-A7F6-CA0C3A0A6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4"/>
          <a:stretch/>
        </p:blipFill>
        <p:spPr>
          <a:xfrm>
            <a:off x="7620000" y="696402"/>
            <a:ext cx="4572000" cy="6161598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11522A-3DFD-4432-A43B-580B65BB97EF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RÜCKSPIEGEL: DAMALS UND HEUTE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9D2473DE-6E5D-42F4-9E03-7A7EFB45F6B8}"/>
              </a:ext>
            </a:extLst>
          </p:cNvPr>
          <p:cNvGrpSpPr/>
          <p:nvPr/>
        </p:nvGrpSpPr>
        <p:grpSpPr>
          <a:xfrm>
            <a:off x="1119436" y="1822991"/>
            <a:ext cx="9290614" cy="430887"/>
            <a:chOff x="394563" y="1768097"/>
            <a:chExt cx="9290614" cy="430887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01CC64E8-E88A-4557-B815-86EDB32485A6}"/>
                </a:ext>
              </a:extLst>
            </p:cNvPr>
            <p:cNvSpPr txBox="1"/>
            <p:nvPr/>
          </p:nvSpPr>
          <p:spPr>
            <a:xfrm>
              <a:off x="400829" y="176809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Entsorgung von Kraftfahrzeugen und daraus erfolgende Rohstoffrückgewinnung</a:t>
              </a:r>
              <a:endParaRPr lang="de-DE" sz="1400" dirty="0">
                <a:solidFill>
                  <a:srgbClr val="2C3941"/>
                </a:solidFill>
              </a:endParaRPr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837E7E51-0B76-4B5A-88BA-4A82779C3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1842932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3D87E23-B726-4991-AB1D-081F0D27B26E}"/>
              </a:ext>
            </a:extLst>
          </p:cNvPr>
          <p:cNvGrpSpPr/>
          <p:nvPr/>
        </p:nvGrpSpPr>
        <p:grpSpPr>
          <a:xfrm>
            <a:off x="1119436" y="3796023"/>
            <a:ext cx="9290614" cy="430887"/>
            <a:chOff x="394563" y="3531905"/>
            <a:chExt cx="9290614" cy="430887"/>
          </a:xfrm>
        </p:grpSpPr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E30FEAA-7593-41A3-A222-DB3F6DF7FA36}"/>
                </a:ext>
              </a:extLst>
            </p:cNvPr>
            <p:cNvSpPr txBox="1"/>
            <p:nvPr/>
          </p:nvSpPr>
          <p:spPr>
            <a:xfrm>
              <a:off x="400829" y="3531905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DANEBEN WERDEN REIFEN, BATTERIEN, GROSSE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KUNSTSTOFFTEILE UND GLAS WIEDERVERWENDET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E828357E-0D71-4908-BD95-FA98DB25DD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361234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2D3EE50-AED1-4CA0-B9E6-9AE7011CDC36}"/>
              </a:ext>
            </a:extLst>
          </p:cNvPr>
          <p:cNvGrpSpPr/>
          <p:nvPr/>
        </p:nvGrpSpPr>
        <p:grpSpPr>
          <a:xfrm>
            <a:off x="1119436" y="4782540"/>
            <a:ext cx="9290614" cy="430887"/>
            <a:chOff x="394563" y="4088568"/>
            <a:chExt cx="9290614" cy="430887"/>
          </a:xfrm>
        </p:grpSpPr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9CA17F5-A8C8-4B77-A78A-2C36D1B6C39B}"/>
                </a:ext>
              </a:extLst>
            </p:cNvPr>
            <p:cNvSpPr txBox="1"/>
            <p:nvPr/>
          </p:nvSpPr>
          <p:spPr>
            <a:xfrm>
              <a:off x="400829" y="4088568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VERBRAUCHSFÄHIGE TEILE WERDEN AUSGEBAUT UND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WIEDERVERWERTET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CAB30673-3A1B-46EF-8368-D146E504DE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4163403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3D229779-497A-4860-B4A0-232FE02E9A55}"/>
              </a:ext>
            </a:extLst>
          </p:cNvPr>
          <p:cNvGrpSpPr/>
          <p:nvPr/>
        </p:nvGrpSpPr>
        <p:grpSpPr>
          <a:xfrm>
            <a:off x="1119436" y="2809507"/>
            <a:ext cx="9290614" cy="430887"/>
            <a:chOff x="394563" y="2454553"/>
            <a:chExt cx="9290614" cy="430887"/>
          </a:xfrm>
        </p:grpSpPr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79E547F-A7FB-46C3-B7F9-ED3F54FF2E59}"/>
                </a:ext>
              </a:extLst>
            </p:cNvPr>
            <p:cNvSpPr txBox="1"/>
            <p:nvPr/>
          </p:nvSpPr>
          <p:spPr>
            <a:xfrm>
              <a:off x="400829" y="2454553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2C3941"/>
                  </a:solidFill>
                </a:rPr>
                <a:t>WELTWEIT WIRD EIN großer Anteil der Metalle</a:t>
              </a:r>
            </a:p>
            <a:p>
              <a:pPr algn="l"/>
              <a:r>
                <a:rPr lang="de-DE" dirty="0">
                  <a:solidFill>
                    <a:srgbClr val="2C3941"/>
                  </a:solidFill>
                </a:rPr>
                <a:t>auf diese Weise rezykliert</a:t>
              </a:r>
              <a:endParaRPr lang="de-DE" sz="1400" dirty="0">
                <a:solidFill>
                  <a:srgbClr val="2C3941"/>
                </a:solidFill>
              </a:endParaRPr>
            </a:p>
          </p:txBody>
        </p: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17845386-786E-47D6-8710-93A88F15BC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2529388"/>
              <a:ext cx="0" cy="270000"/>
            </a:xfrm>
            <a:prstGeom prst="line">
              <a:avLst/>
            </a:prstGeom>
            <a:ln w="9525" cap="rnd">
              <a:solidFill>
                <a:srgbClr val="4F63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17D71C5D-D3A8-466F-B979-38AB2F051B98}"/>
              </a:ext>
            </a:extLst>
          </p:cNvPr>
          <p:cNvSpPr txBox="1"/>
          <p:nvPr/>
        </p:nvSpPr>
        <p:spPr>
          <a:xfrm rot="16200000">
            <a:off x="-1123780" y="3412436"/>
            <a:ext cx="34987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1300" dirty="0">
                <a:solidFill>
                  <a:srgbClr val="FF3399"/>
                </a:solidFill>
              </a:rPr>
              <a:t>DAMALS : </a:t>
            </a:r>
            <a:r>
              <a:rPr lang="en-US" sz="1300" dirty="0" err="1">
                <a:solidFill>
                  <a:srgbClr val="FF3399"/>
                </a:solidFill>
              </a:rPr>
              <a:t>verschrottung</a:t>
            </a:r>
            <a:endParaRPr lang="de-DE" sz="1300" dirty="0">
              <a:solidFill>
                <a:srgbClr val="FF3399"/>
              </a:solidFill>
            </a:endParaRP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0DE7DB57-8C3A-4A18-AB08-24AFA924E48C}"/>
              </a:ext>
            </a:extLst>
          </p:cNvPr>
          <p:cNvCxnSpPr/>
          <p:nvPr/>
        </p:nvCxnSpPr>
        <p:spPr>
          <a:xfrm>
            <a:off x="-1167882" y="1904132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8FCE312-C647-4C70-A140-73CC30779B4B}"/>
              </a:ext>
            </a:extLst>
          </p:cNvPr>
          <p:cNvCxnSpPr/>
          <p:nvPr/>
        </p:nvCxnSpPr>
        <p:spPr>
          <a:xfrm>
            <a:off x="-1196260" y="5130528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78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ople, Emotion, Dramatic, Female, Woman, Person">
            <a:extLst>
              <a:ext uri="{FF2B5EF4-FFF2-40B4-BE49-F238E27FC236}">
                <a16:creationId xmlns:a16="http://schemas.microsoft.com/office/drawing/2014/main" id="{0971AC35-0591-400B-85CE-25BB3A9D8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30828"/>
          <a:stretch/>
        </p:blipFill>
        <p:spPr bwMode="auto">
          <a:xfrm flipH="1">
            <a:off x="7614444" y="639021"/>
            <a:ext cx="4577555" cy="54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1797581D-9030-42B5-AFA7-2293FB714A4D}"/>
              </a:ext>
            </a:extLst>
          </p:cNvPr>
          <p:cNvSpPr/>
          <p:nvPr/>
        </p:nvSpPr>
        <p:spPr>
          <a:xfrm rot="20745955">
            <a:off x="8277278" y="6308606"/>
            <a:ext cx="4383813" cy="1057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11522A-3DFD-4432-A43B-580B65BB97EF}"/>
              </a:ext>
            </a:extLst>
          </p:cNvPr>
          <p:cNvSpPr txBox="1"/>
          <p:nvPr/>
        </p:nvSpPr>
        <p:spPr>
          <a:xfrm>
            <a:off x="456815" y="715258"/>
            <a:ext cx="928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pPr algn="l"/>
            <a:r>
              <a:rPr lang="en-US" dirty="0">
                <a:solidFill>
                  <a:srgbClr val="2C3941"/>
                </a:solidFill>
              </a:rPr>
              <a:t>RÜCKSPIEGEL: DAMALS UND HEUTE</a:t>
            </a:r>
            <a:endParaRPr lang="de-DE" dirty="0">
              <a:solidFill>
                <a:srgbClr val="2C394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AB00F6-B26E-4CCA-BBCA-DCC2BD36CC63}"/>
              </a:ext>
            </a:extLst>
          </p:cNvPr>
          <p:cNvSpPr txBox="1"/>
          <p:nvPr/>
        </p:nvSpPr>
        <p:spPr>
          <a:xfrm>
            <a:off x="456815" y="575122"/>
            <a:ext cx="14456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AGENDA</a:t>
            </a:r>
            <a:endParaRPr lang="de-DE" sz="11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22729C0D-CC6D-4FDA-8C5A-48C3BA31E1AF}"/>
              </a:ext>
            </a:extLst>
          </p:cNvPr>
          <p:cNvCxnSpPr/>
          <p:nvPr/>
        </p:nvCxnSpPr>
        <p:spPr>
          <a:xfrm>
            <a:off x="0" y="696402"/>
            <a:ext cx="382555" cy="0"/>
          </a:xfrm>
          <a:prstGeom prst="line">
            <a:avLst/>
          </a:prstGeom>
          <a:ln w="12700" cap="rnd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BCF15A3F-FC7B-417C-952A-5EA33EB8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t="23276" r="11527" b="20551"/>
          <a:stretch/>
        </p:blipFill>
        <p:spPr>
          <a:xfrm>
            <a:off x="10758196" y="6405942"/>
            <a:ext cx="1312506" cy="35875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3D1E540-1DFA-4ED6-9CF5-3F500970E63D}"/>
              </a:ext>
            </a:extLst>
          </p:cNvPr>
          <p:cNvSpPr/>
          <p:nvPr/>
        </p:nvSpPr>
        <p:spPr>
          <a:xfrm rot="1055029">
            <a:off x="9570353" y="161540"/>
            <a:ext cx="2880818" cy="864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6C83CA9-59B7-401D-A725-DF12DAA3AE9A}"/>
              </a:ext>
            </a:extLst>
          </p:cNvPr>
          <p:cNvSpPr txBox="1"/>
          <p:nvPr/>
        </p:nvSpPr>
        <p:spPr>
          <a:xfrm>
            <a:off x="8884105" y="139337"/>
            <a:ext cx="44639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3399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DOES IT REALLY BOOST USER EXPERIENCE?</a:t>
            </a:r>
            <a:endParaRPr lang="de-DE" sz="800" dirty="0">
              <a:solidFill>
                <a:srgbClr val="FF3399"/>
              </a:solidFill>
              <a:effectLst/>
              <a:latin typeface="Pirulen Rg" panose="020B06050202000801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AC12CD-7ED9-4658-8E7F-7745B1590118}"/>
              </a:ext>
            </a:extLst>
          </p:cNvPr>
          <p:cNvSpPr txBox="1"/>
          <p:nvPr/>
        </p:nvSpPr>
        <p:spPr>
          <a:xfrm>
            <a:off x="8336322" y="27993"/>
            <a:ext cx="52544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2C3941"/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rPr>
              <a:t>CIRCULAR ECONOMY IN CAR- AND MOBILITY DESIGN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98ACA87C-5600-4730-839E-58E9385C7E59}"/>
              </a:ext>
            </a:extLst>
          </p:cNvPr>
          <p:cNvSpPr/>
          <p:nvPr/>
        </p:nvSpPr>
        <p:spPr>
          <a:xfrm rot="16200000">
            <a:off x="9186947" y="4016100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leichschenkliges Dreieck 20">
            <a:extLst>
              <a:ext uri="{FF2B5EF4-FFF2-40B4-BE49-F238E27FC236}">
                <a16:creationId xmlns:a16="http://schemas.microsoft.com/office/drawing/2014/main" id="{2429D5A5-16DE-4ABB-8442-09F3684FE398}"/>
              </a:ext>
            </a:extLst>
          </p:cNvPr>
          <p:cNvSpPr/>
          <p:nvPr/>
        </p:nvSpPr>
        <p:spPr>
          <a:xfrm rot="5400000">
            <a:off x="4903303" y="3055038"/>
            <a:ext cx="5724638" cy="324125"/>
          </a:xfrm>
          <a:custGeom>
            <a:avLst/>
            <a:gdLst>
              <a:gd name="connsiteX0" fmla="*/ 0 w 6063614"/>
              <a:gd name="connsiteY0" fmla="*/ 239375 h 239375"/>
              <a:gd name="connsiteX1" fmla="*/ 2043135 w 6063614"/>
              <a:gd name="connsiteY1" fmla="*/ 0 h 239375"/>
              <a:gd name="connsiteX2" fmla="*/ 6063614 w 6063614"/>
              <a:gd name="connsiteY2" fmla="*/ 239375 h 239375"/>
              <a:gd name="connsiteX3" fmla="*/ 0 w 6063614"/>
              <a:gd name="connsiteY3" fmla="*/ 239375 h 239375"/>
              <a:gd name="connsiteX0" fmla="*/ 0 w 6063614"/>
              <a:gd name="connsiteY0" fmla="*/ 295131 h 295131"/>
              <a:gd name="connsiteX1" fmla="*/ 5232384 w 6063614"/>
              <a:gd name="connsiteY1" fmla="*/ 0 h 295131"/>
              <a:gd name="connsiteX2" fmla="*/ 6063614 w 6063614"/>
              <a:gd name="connsiteY2" fmla="*/ 295131 h 295131"/>
              <a:gd name="connsiteX3" fmla="*/ 0 w 6063614"/>
              <a:gd name="connsiteY3" fmla="*/ 295131 h 295131"/>
              <a:gd name="connsiteX0" fmla="*/ 0 w 6063614"/>
              <a:gd name="connsiteY0" fmla="*/ 306279 h 306279"/>
              <a:gd name="connsiteX1" fmla="*/ 4931302 w 6063614"/>
              <a:gd name="connsiteY1" fmla="*/ 0 h 306279"/>
              <a:gd name="connsiteX2" fmla="*/ 6063614 w 6063614"/>
              <a:gd name="connsiteY2" fmla="*/ 306279 h 306279"/>
              <a:gd name="connsiteX3" fmla="*/ 0 w 6063614"/>
              <a:gd name="connsiteY3" fmla="*/ 306279 h 306279"/>
              <a:gd name="connsiteX0" fmla="*/ 0 w 5606414"/>
              <a:gd name="connsiteY0" fmla="*/ 306279 h 317431"/>
              <a:gd name="connsiteX1" fmla="*/ 4931302 w 5606414"/>
              <a:gd name="connsiteY1" fmla="*/ 0 h 317431"/>
              <a:gd name="connsiteX2" fmla="*/ 5606414 w 5606414"/>
              <a:gd name="connsiteY2" fmla="*/ 317431 h 317431"/>
              <a:gd name="connsiteX3" fmla="*/ 0 w 5606414"/>
              <a:gd name="connsiteY3" fmla="*/ 306279 h 31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6414" h="317431">
                <a:moveTo>
                  <a:pt x="0" y="306279"/>
                </a:moveTo>
                <a:lnTo>
                  <a:pt x="4931302" y="0"/>
                </a:lnTo>
                <a:lnTo>
                  <a:pt x="5606414" y="317431"/>
                </a:lnTo>
                <a:lnTo>
                  <a:pt x="0" y="306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">
            <a:extLst>
              <a:ext uri="{FF2B5EF4-FFF2-40B4-BE49-F238E27FC236}">
                <a16:creationId xmlns:a16="http://schemas.microsoft.com/office/drawing/2014/main" id="{CE205759-A599-4DA2-B659-6E7FFD487FFE}"/>
              </a:ext>
            </a:extLst>
          </p:cNvPr>
          <p:cNvSpPr/>
          <p:nvPr/>
        </p:nvSpPr>
        <p:spPr>
          <a:xfrm rot="21428797" flipH="1" flipV="1">
            <a:off x="-13948" y="-285552"/>
            <a:ext cx="10926148" cy="1586205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  <a:gd name="connsiteX0" fmla="*/ 0 w 12192000"/>
              <a:gd name="connsiteY0" fmla="*/ 1788850 h 1788850"/>
              <a:gd name="connsiteX1" fmla="*/ 10633788 w 12192000"/>
              <a:gd name="connsiteY1" fmla="*/ 1498493 h 1788850"/>
              <a:gd name="connsiteX2" fmla="*/ 12192000 w 12192000"/>
              <a:gd name="connsiteY2" fmla="*/ 1029431 h 1788850"/>
              <a:gd name="connsiteX3" fmla="*/ 12192000 w 12192000"/>
              <a:gd name="connsiteY3" fmla="*/ 1029431 h 1788850"/>
              <a:gd name="connsiteX4" fmla="*/ 10600292 w 12192000"/>
              <a:gd name="connsiteY4" fmla="*/ 0 h 1788850"/>
              <a:gd name="connsiteX5" fmla="*/ 4018385 w 12192000"/>
              <a:gd name="connsiteY5" fmla="*/ 713454 h 1788850"/>
              <a:gd name="connsiteX6" fmla="*/ 0 w 12192000"/>
              <a:gd name="connsiteY6" fmla="*/ 1788850 h 1788850"/>
              <a:gd name="connsiteX0" fmla="*/ 0 w 12210661"/>
              <a:gd name="connsiteY0" fmla="*/ 1788850 h 1885635"/>
              <a:gd name="connsiteX1" fmla="*/ 12210661 w 12210661"/>
              <a:gd name="connsiteY1" fmla="*/ 1885635 h 1885635"/>
              <a:gd name="connsiteX2" fmla="*/ 12192000 w 12210661"/>
              <a:gd name="connsiteY2" fmla="*/ 1029431 h 1885635"/>
              <a:gd name="connsiteX3" fmla="*/ 12192000 w 12210661"/>
              <a:gd name="connsiteY3" fmla="*/ 1029431 h 1885635"/>
              <a:gd name="connsiteX4" fmla="*/ 10600292 w 12210661"/>
              <a:gd name="connsiteY4" fmla="*/ 0 h 1885635"/>
              <a:gd name="connsiteX5" fmla="*/ 4018385 w 12210661"/>
              <a:gd name="connsiteY5" fmla="*/ 713454 h 1885635"/>
              <a:gd name="connsiteX6" fmla="*/ 0 w 12210661"/>
              <a:gd name="connsiteY6" fmla="*/ 1788850 h 1885635"/>
              <a:gd name="connsiteX0" fmla="*/ 0 w 12266645"/>
              <a:gd name="connsiteY0" fmla="*/ 1885636 h 1885636"/>
              <a:gd name="connsiteX1" fmla="*/ 12266645 w 12266645"/>
              <a:gd name="connsiteY1" fmla="*/ 1885635 h 1885636"/>
              <a:gd name="connsiteX2" fmla="*/ 12247984 w 12266645"/>
              <a:gd name="connsiteY2" fmla="*/ 1029431 h 1885636"/>
              <a:gd name="connsiteX3" fmla="*/ 12247984 w 12266645"/>
              <a:gd name="connsiteY3" fmla="*/ 1029431 h 1885636"/>
              <a:gd name="connsiteX4" fmla="*/ 10656276 w 12266645"/>
              <a:gd name="connsiteY4" fmla="*/ 0 h 1885636"/>
              <a:gd name="connsiteX5" fmla="*/ 4074369 w 12266645"/>
              <a:gd name="connsiteY5" fmla="*/ 713454 h 1885636"/>
              <a:gd name="connsiteX6" fmla="*/ 0 w 12266645"/>
              <a:gd name="connsiteY6" fmla="*/ 1885636 h 1885636"/>
              <a:gd name="connsiteX0" fmla="*/ 0 w 12266645"/>
              <a:gd name="connsiteY0" fmla="*/ 1939406 h 1939406"/>
              <a:gd name="connsiteX1" fmla="*/ 12266645 w 12266645"/>
              <a:gd name="connsiteY1" fmla="*/ 1939405 h 1939406"/>
              <a:gd name="connsiteX2" fmla="*/ 12247984 w 12266645"/>
              <a:gd name="connsiteY2" fmla="*/ 1083201 h 1939406"/>
              <a:gd name="connsiteX3" fmla="*/ 12247984 w 12266645"/>
              <a:gd name="connsiteY3" fmla="*/ 1083201 h 1939406"/>
              <a:gd name="connsiteX4" fmla="*/ 10777574 w 12266645"/>
              <a:gd name="connsiteY4" fmla="*/ 0 h 1939406"/>
              <a:gd name="connsiteX5" fmla="*/ 4074369 w 12266645"/>
              <a:gd name="connsiteY5" fmla="*/ 767224 h 1939406"/>
              <a:gd name="connsiteX6" fmla="*/ 0 w 12266645"/>
              <a:gd name="connsiteY6" fmla="*/ 1939406 h 1939406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12247984 w 12266645"/>
              <a:gd name="connsiteY3" fmla="*/ 315977 h 1172182"/>
              <a:gd name="connsiteX4" fmla="*/ 4074369 w 12266645"/>
              <a:gd name="connsiteY4" fmla="*/ 0 h 1172182"/>
              <a:gd name="connsiteX5" fmla="*/ 0 w 12266645"/>
              <a:gd name="connsiteY5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12247984 w 12266645"/>
              <a:gd name="connsiteY2" fmla="*/ 315977 h 1172182"/>
              <a:gd name="connsiteX3" fmla="*/ 4074369 w 12266645"/>
              <a:gd name="connsiteY3" fmla="*/ 0 h 1172182"/>
              <a:gd name="connsiteX4" fmla="*/ 0 w 12266645"/>
              <a:gd name="connsiteY4" fmla="*/ 1172182 h 1172182"/>
              <a:gd name="connsiteX0" fmla="*/ 0 w 12266645"/>
              <a:gd name="connsiteY0" fmla="*/ 1172182 h 1172182"/>
              <a:gd name="connsiteX1" fmla="*/ 12266645 w 12266645"/>
              <a:gd name="connsiteY1" fmla="*/ 1172181 h 1172182"/>
              <a:gd name="connsiteX2" fmla="*/ 4074369 w 12266645"/>
              <a:gd name="connsiteY2" fmla="*/ 0 h 1172182"/>
              <a:gd name="connsiteX3" fmla="*/ 0 w 12266645"/>
              <a:gd name="connsiteY3" fmla="*/ 1172182 h 1172182"/>
              <a:gd name="connsiteX0" fmla="*/ 0 w 12266645"/>
              <a:gd name="connsiteY0" fmla="*/ 1828172 h 1828172"/>
              <a:gd name="connsiteX1" fmla="*/ 12266645 w 12266645"/>
              <a:gd name="connsiteY1" fmla="*/ 1828171 h 1828172"/>
              <a:gd name="connsiteX2" fmla="*/ 1620418 w 12266645"/>
              <a:gd name="connsiteY2" fmla="*/ 0 h 1828172"/>
              <a:gd name="connsiteX3" fmla="*/ 0 w 12266645"/>
              <a:gd name="connsiteY3" fmla="*/ 1828172 h 1828172"/>
              <a:gd name="connsiteX0" fmla="*/ 2186472 w 10646227"/>
              <a:gd name="connsiteY0" fmla="*/ 1172181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2186472 w 10646227"/>
              <a:gd name="connsiteY3" fmla="*/ 1172181 h 1828171"/>
              <a:gd name="connsiteX0" fmla="*/ 3147525 w 10646227"/>
              <a:gd name="connsiteY0" fmla="*/ 1398014 h 1828171"/>
              <a:gd name="connsiteX1" fmla="*/ 10646227 w 10646227"/>
              <a:gd name="connsiteY1" fmla="*/ 1828171 h 1828171"/>
              <a:gd name="connsiteX2" fmla="*/ 0 w 10646227"/>
              <a:gd name="connsiteY2" fmla="*/ 0 h 1828171"/>
              <a:gd name="connsiteX3" fmla="*/ 3147525 w 10646227"/>
              <a:gd name="connsiteY3" fmla="*/ 1398014 h 18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6227" h="1828171">
                <a:moveTo>
                  <a:pt x="3147525" y="1398014"/>
                </a:moveTo>
                <a:lnTo>
                  <a:pt x="10646227" y="1828171"/>
                </a:lnTo>
                <a:lnTo>
                  <a:pt x="0" y="0"/>
                </a:lnTo>
                <a:lnTo>
                  <a:pt x="3147525" y="139801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1">
            <a:extLst>
              <a:ext uri="{FF2B5EF4-FFF2-40B4-BE49-F238E27FC236}">
                <a16:creationId xmlns:a16="http://schemas.microsoft.com/office/drawing/2014/main" id="{D2448CE1-33ED-4E8D-BD3B-D11204403BF0}"/>
              </a:ext>
            </a:extLst>
          </p:cNvPr>
          <p:cNvSpPr/>
          <p:nvPr/>
        </p:nvSpPr>
        <p:spPr>
          <a:xfrm flipH="1" flipV="1">
            <a:off x="802433" y="5937331"/>
            <a:ext cx="11061091" cy="1654726"/>
          </a:xfrm>
          <a:custGeom>
            <a:avLst/>
            <a:gdLst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0 w 12192000"/>
              <a:gd name="connsiteY3" fmla="*/ 1101012 h 1101012"/>
              <a:gd name="connsiteX4" fmla="*/ 0 w 12192000"/>
              <a:gd name="connsiteY4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0 w 12192000"/>
              <a:gd name="connsiteY4" fmla="*/ 1101012 h 1101012"/>
              <a:gd name="connsiteX5" fmla="*/ 0 w 12192000"/>
              <a:gd name="connsiteY5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651102 w 12192000"/>
              <a:gd name="connsiteY4" fmla="*/ 110101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455575"/>
              <a:gd name="connsiteX1" fmla="*/ 12192000 w 12192000"/>
              <a:gd name="connsiteY1" fmla="*/ 0 h 1455575"/>
              <a:gd name="connsiteX2" fmla="*/ 12192000 w 12192000"/>
              <a:gd name="connsiteY2" fmla="*/ 1101012 h 1455575"/>
              <a:gd name="connsiteX3" fmla="*/ 12192000 w 12192000"/>
              <a:gd name="connsiteY3" fmla="*/ 1101012 h 1455575"/>
              <a:gd name="connsiteX4" fmla="*/ 7651102 w 12192000"/>
              <a:gd name="connsiteY4" fmla="*/ 1455575 h 1455575"/>
              <a:gd name="connsiteX5" fmla="*/ 0 w 12192000"/>
              <a:gd name="connsiteY5" fmla="*/ 1101012 h 1455575"/>
              <a:gd name="connsiteX6" fmla="*/ 0 w 12192000"/>
              <a:gd name="connsiteY6" fmla="*/ 0 h 1455575"/>
              <a:gd name="connsiteX0" fmla="*/ 0 w 12192000"/>
              <a:gd name="connsiteY0" fmla="*/ 0 h 3219060"/>
              <a:gd name="connsiteX1" fmla="*/ 12192000 w 12192000"/>
              <a:gd name="connsiteY1" fmla="*/ 0 h 3219060"/>
              <a:gd name="connsiteX2" fmla="*/ 12192000 w 12192000"/>
              <a:gd name="connsiteY2" fmla="*/ 1101012 h 3219060"/>
              <a:gd name="connsiteX3" fmla="*/ 12192000 w 12192000"/>
              <a:gd name="connsiteY3" fmla="*/ 1101012 h 3219060"/>
              <a:gd name="connsiteX4" fmla="*/ 7585787 w 12192000"/>
              <a:gd name="connsiteY4" fmla="*/ 3219060 h 3219060"/>
              <a:gd name="connsiteX5" fmla="*/ 0 w 12192000"/>
              <a:gd name="connsiteY5" fmla="*/ 1101012 h 3219060"/>
              <a:gd name="connsiteX6" fmla="*/ 0 w 12192000"/>
              <a:gd name="connsiteY6" fmla="*/ 0 h 3219060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1075436 w 12192000"/>
              <a:gd name="connsiteY4" fmla="*/ 485191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377264 w 12192000"/>
              <a:gd name="connsiteY4" fmla="*/ 410546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408505 w 12192000"/>
              <a:gd name="connsiteY4" fmla="*/ 821093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6475443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24929 w 12192000"/>
              <a:gd name="connsiteY4" fmla="*/ 503852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0 w 12192000"/>
              <a:gd name="connsiteY5" fmla="*/ 1101012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237305 w 12192000"/>
              <a:gd name="connsiteY4" fmla="*/ 382554 h 1101012"/>
              <a:gd name="connsiteX5" fmla="*/ 3237722 w 12192000"/>
              <a:gd name="connsiteY5" fmla="*/ 830423 h 1101012"/>
              <a:gd name="connsiteX6" fmla="*/ 0 w 12192000"/>
              <a:gd name="connsiteY6" fmla="*/ 1101012 h 1101012"/>
              <a:gd name="connsiteX7" fmla="*/ 0 w 12192000"/>
              <a:gd name="connsiteY7" fmla="*/ 0 h 1101012"/>
              <a:gd name="connsiteX0" fmla="*/ 0 w 12192000"/>
              <a:gd name="connsiteY0" fmla="*/ 0 h 1427582"/>
              <a:gd name="connsiteX1" fmla="*/ 12192000 w 12192000"/>
              <a:gd name="connsiteY1" fmla="*/ 0 h 1427582"/>
              <a:gd name="connsiteX2" fmla="*/ 12192000 w 12192000"/>
              <a:gd name="connsiteY2" fmla="*/ 1101012 h 1427582"/>
              <a:gd name="connsiteX3" fmla="*/ 12192000 w 12192000"/>
              <a:gd name="connsiteY3" fmla="*/ 1101012 h 1427582"/>
              <a:gd name="connsiteX4" fmla="*/ 9237305 w 12192000"/>
              <a:gd name="connsiteY4" fmla="*/ 382554 h 1427582"/>
              <a:gd name="connsiteX5" fmla="*/ 1278294 w 12192000"/>
              <a:gd name="connsiteY5" fmla="*/ 1427582 h 1427582"/>
              <a:gd name="connsiteX6" fmla="*/ 0 w 12192000"/>
              <a:gd name="connsiteY6" fmla="*/ 1101012 h 1427582"/>
              <a:gd name="connsiteX7" fmla="*/ 0 w 12192000"/>
              <a:gd name="connsiteY7" fmla="*/ 0 h 1427582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0 w 12192000"/>
              <a:gd name="connsiteY6" fmla="*/ 1101012 h 1586203"/>
              <a:gd name="connsiteX7" fmla="*/ 0 w 12192000"/>
              <a:gd name="connsiteY7" fmla="*/ 0 h 1586203"/>
              <a:gd name="connsiteX0" fmla="*/ 0 w 12192000"/>
              <a:gd name="connsiteY0" fmla="*/ 0 h 1586203"/>
              <a:gd name="connsiteX1" fmla="*/ 12192000 w 12192000"/>
              <a:gd name="connsiteY1" fmla="*/ 0 h 1586203"/>
              <a:gd name="connsiteX2" fmla="*/ 12192000 w 12192000"/>
              <a:gd name="connsiteY2" fmla="*/ 1101012 h 1586203"/>
              <a:gd name="connsiteX3" fmla="*/ 12192000 w 12192000"/>
              <a:gd name="connsiteY3" fmla="*/ 1101012 h 1586203"/>
              <a:gd name="connsiteX4" fmla="*/ 9237305 w 12192000"/>
              <a:gd name="connsiteY4" fmla="*/ 382554 h 1586203"/>
              <a:gd name="connsiteX5" fmla="*/ 1222310 w 12192000"/>
              <a:gd name="connsiteY5" fmla="*/ 1586203 h 1586203"/>
              <a:gd name="connsiteX6" fmla="*/ 37322 w 12192000"/>
              <a:gd name="connsiteY6" fmla="*/ 494522 h 1586203"/>
              <a:gd name="connsiteX7" fmla="*/ 0 w 12192000"/>
              <a:gd name="connsiteY7" fmla="*/ 0 h 1586203"/>
              <a:gd name="connsiteX0" fmla="*/ 1 w 12192001"/>
              <a:gd name="connsiteY0" fmla="*/ 0 h 1586203"/>
              <a:gd name="connsiteX1" fmla="*/ 12192001 w 12192001"/>
              <a:gd name="connsiteY1" fmla="*/ 0 h 1586203"/>
              <a:gd name="connsiteX2" fmla="*/ 12192001 w 12192001"/>
              <a:gd name="connsiteY2" fmla="*/ 1101012 h 1586203"/>
              <a:gd name="connsiteX3" fmla="*/ 12192001 w 12192001"/>
              <a:gd name="connsiteY3" fmla="*/ 1101012 h 1586203"/>
              <a:gd name="connsiteX4" fmla="*/ 9237306 w 12192001"/>
              <a:gd name="connsiteY4" fmla="*/ 382554 h 1586203"/>
              <a:gd name="connsiteX5" fmla="*/ 1222311 w 12192001"/>
              <a:gd name="connsiteY5" fmla="*/ 1586203 h 1586203"/>
              <a:gd name="connsiteX6" fmla="*/ 0 w 12192001"/>
              <a:gd name="connsiteY6" fmla="*/ 550506 h 1586203"/>
              <a:gd name="connsiteX7" fmla="*/ 1 w 12192001"/>
              <a:gd name="connsiteY7" fmla="*/ 0 h 1586203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550506 h 1166325"/>
              <a:gd name="connsiteX7" fmla="*/ 1 w 12192001"/>
              <a:gd name="connsiteY7" fmla="*/ 0 h 1166325"/>
              <a:gd name="connsiteX0" fmla="*/ 1 w 12192001"/>
              <a:gd name="connsiteY0" fmla="*/ 0 h 1166325"/>
              <a:gd name="connsiteX1" fmla="*/ 12192001 w 12192001"/>
              <a:gd name="connsiteY1" fmla="*/ 0 h 1166325"/>
              <a:gd name="connsiteX2" fmla="*/ 12192001 w 12192001"/>
              <a:gd name="connsiteY2" fmla="*/ 1101012 h 1166325"/>
              <a:gd name="connsiteX3" fmla="*/ 12192001 w 12192001"/>
              <a:gd name="connsiteY3" fmla="*/ 1101012 h 1166325"/>
              <a:gd name="connsiteX4" fmla="*/ 9237306 w 12192001"/>
              <a:gd name="connsiteY4" fmla="*/ 382554 h 1166325"/>
              <a:gd name="connsiteX5" fmla="*/ 1576874 w 12192001"/>
              <a:gd name="connsiteY5" fmla="*/ 1166325 h 1166325"/>
              <a:gd name="connsiteX6" fmla="*/ 0 w 12192001"/>
              <a:gd name="connsiteY6" fmla="*/ 307910 h 1166325"/>
              <a:gd name="connsiteX7" fmla="*/ 1 w 12192001"/>
              <a:gd name="connsiteY7" fmla="*/ 0 h 1166325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345233 w 12192001"/>
              <a:gd name="connsiteY5" fmla="*/ 1007704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606490 w 12192001"/>
              <a:gd name="connsiteY5" fmla="*/ 895737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9237306 w 12192001"/>
              <a:gd name="connsiteY4" fmla="*/ 382554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839756 w 12192001"/>
              <a:gd name="connsiteY5" fmla="*/ 765108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688842 w 12192001"/>
              <a:gd name="connsiteY5" fmla="*/ 81176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726164 w 12192001"/>
              <a:gd name="connsiteY5" fmla="*/ 95172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1 w 12192001"/>
              <a:gd name="connsiteY0" fmla="*/ 0 h 1101012"/>
              <a:gd name="connsiteX1" fmla="*/ 12192001 w 12192001"/>
              <a:gd name="connsiteY1" fmla="*/ 0 h 1101012"/>
              <a:gd name="connsiteX2" fmla="*/ 12192001 w 12192001"/>
              <a:gd name="connsiteY2" fmla="*/ 1101012 h 1101012"/>
              <a:gd name="connsiteX3" fmla="*/ 12192001 w 12192001"/>
              <a:gd name="connsiteY3" fmla="*/ 1101012 h 1101012"/>
              <a:gd name="connsiteX4" fmla="*/ 10468947 w 12192001"/>
              <a:gd name="connsiteY4" fmla="*/ 214603 h 1101012"/>
              <a:gd name="connsiteX5" fmla="*/ 1175658 w 12192001"/>
              <a:gd name="connsiteY5" fmla="*/ 802431 h 1101012"/>
              <a:gd name="connsiteX6" fmla="*/ 0 w 12192001"/>
              <a:gd name="connsiteY6" fmla="*/ 307910 h 1101012"/>
              <a:gd name="connsiteX7" fmla="*/ 1 w 12192001"/>
              <a:gd name="connsiteY7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1175657 w 12192000"/>
              <a:gd name="connsiteY5" fmla="*/ 80243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592286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468946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7044611 w 12192000"/>
              <a:gd name="connsiteY4" fmla="*/ 214603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173615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909109 w 12192000"/>
              <a:gd name="connsiteY4" fmla="*/ 326570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3209731 w 12192000"/>
              <a:gd name="connsiteY5" fmla="*/ 503851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489232 w 12192000"/>
              <a:gd name="connsiteY4" fmla="*/ 345231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10543591 w 12192000"/>
              <a:gd name="connsiteY4" fmla="*/ 569166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9591868 w 12192000"/>
              <a:gd name="connsiteY4" fmla="*/ 531843 h 1101012"/>
              <a:gd name="connsiteX5" fmla="*/ 1362270 w 12192000"/>
              <a:gd name="connsiteY5" fmla="*/ 1026365 h 1101012"/>
              <a:gd name="connsiteX6" fmla="*/ 0 w 12192000"/>
              <a:gd name="connsiteY6" fmla="*/ 0 h 1101012"/>
              <a:gd name="connsiteX0" fmla="*/ 0 w 12192000"/>
              <a:gd name="connsiteY0" fmla="*/ 0 h 3069772"/>
              <a:gd name="connsiteX1" fmla="*/ 12192000 w 12192000"/>
              <a:gd name="connsiteY1" fmla="*/ 0 h 3069772"/>
              <a:gd name="connsiteX2" fmla="*/ 12192000 w 12192000"/>
              <a:gd name="connsiteY2" fmla="*/ 1101012 h 3069772"/>
              <a:gd name="connsiteX3" fmla="*/ 12192000 w 12192000"/>
              <a:gd name="connsiteY3" fmla="*/ 1101012 h 3069772"/>
              <a:gd name="connsiteX4" fmla="*/ 9591868 w 12192000"/>
              <a:gd name="connsiteY4" fmla="*/ 531843 h 3069772"/>
              <a:gd name="connsiteX5" fmla="*/ 6798906 w 12192000"/>
              <a:gd name="connsiteY5" fmla="*/ 3069770 h 3069772"/>
              <a:gd name="connsiteX6" fmla="*/ 1362270 w 12192000"/>
              <a:gd name="connsiteY6" fmla="*/ 1026365 h 3069772"/>
              <a:gd name="connsiteX7" fmla="*/ 0 w 12192000"/>
              <a:gd name="connsiteY7" fmla="*/ 0 h 3069772"/>
              <a:gd name="connsiteX0" fmla="*/ 0 w 12192000"/>
              <a:gd name="connsiteY0" fmla="*/ 0 h 1446251"/>
              <a:gd name="connsiteX1" fmla="*/ 12192000 w 12192000"/>
              <a:gd name="connsiteY1" fmla="*/ 0 h 1446251"/>
              <a:gd name="connsiteX2" fmla="*/ 12192000 w 12192000"/>
              <a:gd name="connsiteY2" fmla="*/ 1101012 h 1446251"/>
              <a:gd name="connsiteX3" fmla="*/ 12192000 w 12192000"/>
              <a:gd name="connsiteY3" fmla="*/ 1101012 h 1446251"/>
              <a:gd name="connsiteX4" fmla="*/ 9591868 w 12192000"/>
              <a:gd name="connsiteY4" fmla="*/ 531843 h 1446251"/>
              <a:gd name="connsiteX5" fmla="*/ 4736841 w 12192000"/>
              <a:gd name="connsiteY5" fmla="*/ 1446244 h 1446251"/>
              <a:gd name="connsiteX6" fmla="*/ 1362270 w 12192000"/>
              <a:gd name="connsiteY6" fmla="*/ 1026365 h 1446251"/>
              <a:gd name="connsiteX7" fmla="*/ 0 w 12192000"/>
              <a:gd name="connsiteY7" fmla="*/ 0 h 1446251"/>
              <a:gd name="connsiteX0" fmla="*/ 0 w 12192000"/>
              <a:gd name="connsiteY0" fmla="*/ 0 h 1586209"/>
              <a:gd name="connsiteX1" fmla="*/ 12192000 w 12192000"/>
              <a:gd name="connsiteY1" fmla="*/ 0 h 1586209"/>
              <a:gd name="connsiteX2" fmla="*/ 12192000 w 12192000"/>
              <a:gd name="connsiteY2" fmla="*/ 1101012 h 1586209"/>
              <a:gd name="connsiteX3" fmla="*/ 12192000 w 12192000"/>
              <a:gd name="connsiteY3" fmla="*/ 1101012 h 1586209"/>
              <a:gd name="connsiteX4" fmla="*/ 9591868 w 12192000"/>
              <a:gd name="connsiteY4" fmla="*/ 531843 h 1586209"/>
              <a:gd name="connsiteX5" fmla="*/ 5175380 w 12192000"/>
              <a:gd name="connsiteY5" fmla="*/ 1586203 h 1586209"/>
              <a:gd name="connsiteX6" fmla="*/ 1362270 w 12192000"/>
              <a:gd name="connsiteY6" fmla="*/ 1026365 h 1586209"/>
              <a:gd name="connsiteX7" fmla="*/ 0 w 12192000"/>
              <a:gd name="connsiteY7" fmla="*/ 0 h 1586209"/>
              <a:gd name="connsiteX0" fmla="*/ 0 w 12192000"/>
              <a:gd name="connsiteY0" fmla="*/ 0 h 1548887"/>
              <a:gd name="connsiteX1" fmla="*/ 12192000 w 12192000"/>
              <a:gd name="connsiteY1" fmla="*/ 0 h 1548887"/>
              <a:gd name="connsiteX2" fmla="*/ 12192000 w 12192000"/>
              <a:gd name="connsiteY2" fmla="*/ 1101012 h 1548887"/>
              <a:gd name="connsiteX3" fmla="*/ 12192000 w 12192000"/>
              <a:gd name="connsiteY3" fmla="*/ 1101012 h 1548887"/>
              <a:gd name="connsiteX4" fmla="*/ 9591868 w 12192000"/>
              <a:gd name="connsiteY4" fmla="*/ 531843 h 1548887"/>
              <a:gd name="connsiteX5" fmla="*/ 3729135 w 12192000"/>
              <a:gd name="connsiteY5" fmla="*/ 1548880 h 1548887"/>
              <a:gd name="connsiteX6" fmla="*/ 1362270 w 12192000"/>
              <a:gd name="connsiteY6" fmla="*/ 1026365 h 1548887"/>
              <a:gd name="connsiteX7" fmla="*/ 0 w 12192000"/>
              <a:gd name="connsiteY7" fmla="*/ 0 h 1548887"/>
              <a:gd name="connsiteX0" fmla="*/ 0 w 12192000"/>
              <a:gd name="connsiteY0" fmla="*/ 0 h 1548886"/>
              <a:gd name="connsiteX1" fmla="*/ 12192000 w 12192000"/>
              <a:gd name="connsiteY1" fmla="*/ 0 h 1548886"/>
              <a:gd name="connsiteX2" fmla="*/ 12192000 w 12192000"/>
              <a:gd name="connsiteY2" fmla="*/ 1101012 h 1548886"/>
              <a:gd name="connsiteX3" fmla="*/ 12192000 w 12192000"/>
              <a:gd name="connsiteY3" fmla="*/ 1101012 h 1548886"/>
              <a:gd name="connsiteX4" fmla="*/ 10254341 w 12192000"/>
              <a:gd name="connsiteY4" fmla="*/ 503851 h 1548886"/>
              <a:gd name="connsiteX5" fmla="*/ 3729135 w 12192000"/>
              <a:gd name="connsiteY5" fmla="*/ 1548880 h 1548886"/>
              <a:gd name="connsiteX6" fmla="*/ 1362270 w 12192000"/>
              <a:gd name="connsiteY6" fmla="*/ 1026365 h 1548886"/>
              <a:gd name="connsiteX7" fmla="*/ 0 w 12192000"/>
              <a:gd name="connsiteY7" fmla="*/ 0 h 1548886"/>
              <a:gd name="connsiteX0" fmla="*/ 0 w 12192000"/>
              <a:gd name="connsiteY0" fmla="*/ 0 h 1548880"/>
              <a:gd name="connsiteX1" fmla="*/ 12192000 w 12192000"/>
              <a:gd name="connsiteY1" fmla="*/ 0 h 1548880"/>
              <a:gd name="connsiteX2" fmla="*/ 12192000 w 12192000"/>
              <a:gd name="connsiteY2" fmla="*/ 1101012 h 1548880"/>
              <a:gd name="connsiteX3" fmla="*/ 12192000 w 12192000"/>
              <a:gd name="connsiteY3" fmla="*/ 1101012 h 1548880"/>
              <a:gd name="connsiteX4" fmla="*/ 10217019 w 12192000"/>
              <a:gd name="connsiteY4" fmla="*/ 653141 h 1548880"/>
              <a:gd name="connsiteX5" fmla="*/ 3729135 w 12192000"/>
              <a:gd name="connsiteY5" fmla="*/ 1548880 h 1548880"/>
              <a:gd name="connsiteX6" fmla="*/ 1362270 w 12192000"/>
              <a:gd name="connsiteY6" fmla="*/ 1026365 h 1548880"/>
              <a:gd name="connsiteX7" fmla="*/ 0 w 12192000"/>
              <a:gd name="connsiteY7" fmla="*/ 0 h 1548880"/>
              <a:gd name="connsiteX0" fmla="*/ 0 w 12192000"/>
              <a:gd name="connsiteY0" fmla="*/ 0 h 1483566"/>
              <a:gd name="connsiteX1" fmla="*/ 12192000 w 12192000"/>
              <a:gd name="connsiteY1" fmla="*/ 0 h 1483566"/>
              <a:gd name="connsiteX2" fmla="*/ 12192000 w 12192000"/>
              <a:gd name="connsiteY2" fmla="*/ 1101012 h 1483566"/>
              <a:gd name="connsiteX3" fmla="*/ 12192000 w 12192000"/>
              <a:gd name="connsiteY3" fmla="*/ 1101012 h 1483566"/>
              <a:gd name="connsiteX4" fmla="*/ 10217019 w 12192000"/>
              <a:gd name="connsiteY4" fmla="*/ 653141 h 1483566"/>
              <a:gd name="connsiteX5" fmla="*/ 4596882 w 12192000"/>
              <a:gd name="connsiteY5" fmla="*/ 1483566 h 1483566"/>
              <a:gd name="connsiteX6" fmla="*/ 1362270 w 12192000"/>
              <a:gd name="connsiteY6" fmla="*/ 1026365 h 1483566"/>
              <a:gd name="connsiteX7" fmla="*/ 0 w 12192000"/>
              <a:gd name="connsiteY7" fmla="*/ 0 h 1483566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362270 w 12192000"/>
              <a:gd name="connsiteY6" fmla="*/ 1026365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82351 w 12192000"/>
              <a:gd name="connsiteY6" fmla="*/ 1035696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1007706 w 12192000"/>
              <a:gd name="connsiteY6" fmla="*/ 961051 h 1418252"/>
              <a:gd name="connsiteX7" fmla="*/ 0 w 12192000"/>
              <a:gd name="connsiteY7" fmla="*/ 0 h 1418252"/>
              <a:gd name="connsiteX0" fmla="*/ 0 w 12192000"/>
              <a:gd name="connsiteY0" fmla="*/ 0 h 1418252"/>
              <a:gd name="connsiteX1" fmla="*/ 12192000 w 12192000"/>
              <a:gd name="connsiteY1" fmla="*/ 0 h 1418252"/>
              <a:gd name="connsiteX2" fmla="*/ 12192000 w 12192000"/>
              <a:gd name="connsiteY2" fmla="*/ 1101012 h 1418252"/>
              <a:gd name="connsiteX3" fmla="*/ 12192000 w 12192000"/>
              <a:gd name="connsiteY3" fmla="*/ 1101012 h 1418252"/>
              <a:gd name="connsiteX4" fmla="*/ 10217019 w 12192000"/>
              <a:gd name="connsiteY4" fmla="*/ 653141 h 1418252"/>
              <a:gd name="connsiteX5" fmla="*/ 4344956 w 12192000"/>
              <a:gd name="connsiteY5" fmla="*/ 1418252 h 1418252"/>
              <a:gd name="connsiteX6" fmla="*/ 0 w 12192000"/>
              <a:gd name="connsiteY6" fmla="*/ 0 h 141825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10217019 w 12192000"/>
              <a:gd name="connsiteY4" fmla="*/ 653141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2707142"/>
              <a:gd name="connsiteX1" fmla="*/ 12192000 w 12192000"/>
              <a:gd name="connsiteY1" fmla="*/ 0 h 2707142"/>
              <a:gd name="connsiteX2" fmla="*/ 12192000 w 12192000"/>
              <a:gd name="connsiteY2" fmla="*/ 1101012 h 2707142"/>
              <a:gd name="connsiteX3" fmla="*/ 12192000 w 12192000"/>
              <a:gd name="connsiteY3" fmla="*/ 1101012 h 2707142"/>
              <a:gd name="connsiteX4" fmla="*/ 9601199 w 12192000"/>
              <a:gd name="connsiteY4" fmla="*/ 2707142 h 2707142"/>
              <a:gd name="connsiteX5" fmla="*/ 1909666 w 12192000"/>
              <a:gd name="connsiteY5" fmla="*/ 1268962 h 2707142"/>
              <a:gd name="connsiteX6" fmla="*/ 0 w 12192000"/>
              <a:gd name="connsiteY6" fmla="*/ 0 h 2707142"/>
              <a:gd name="connsiteX0" fmla="*/ 0 w 12192000"/>
              <a:gd name="connsiteY0" fmla="*/ 0 h 1268962"/>
              <a:gd name="connsiteX1" fmla="*/ 12192000 w 12192000"/>
              <a:gd name="connsiteY1" fmla="*/ 0 h 1268962"/>
              <a:gd name="connsiteX2" fmla="*/ 12192000 w 12192000"/>
              <a:gd name="connsiteY2" fmla="*/ 1101012 h 1268962"/>
              <a:gd name="connsiteX3" fmla="*/ 12192000 w 12192000"/>
              <a:gd name="connsiteY3" fmla="*/ 1101012 h 1268962"/>
              <a:gd name="connsiteX4" fmla="*/ 2537926 w 12192000"/>
              <a:gd name="connsiteY4" fmla="*/ 395046 h 1268962"/>
              <a:gd name="connsiteX5" fmla="*/ 1909666 w 12192000"/>
              <a:gd name="connsiteY5" fmla="*/ 1268962 h 1268962"/>
              <a:gd name="connsiteX6" fmla="*/ 0 w 12192000"/>
              <a:gd name="connsiteY6" fmla="*/ 0 h 1268962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2537926 w 12192000"/>
              <a:gd name="connsiteY4" fmla="*/ 395046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4478693 w 12192000"/>
              <a:gd name="connsiteY4" fmla="*/ 685401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580826"/>
              <a:gd name="connsiteX1" fmla="*/ 12192000 w 12192000"/>
              <a:gd name="connsiteY1" fmla="*/ 0 h 1580826"/>
              <a:gd name="connsiteX2" fmla="*/ 12192000 w 12192000"/>
              <a:gd name="connsiteY2" fmla="*/ 1101012 h 1580826"/>
              <a:gd name="connsiteX3" fmla="*/ 12192000 w 12192000"/>
              <a:gd name="connsiteY3" fmla="*/ 1101012 h 1580826"/>
              <a:gd name="connsiteX4" fmla="*/ 8714791 w 12192000"/>
              <a:gd name="connsiteY4" fmla="*/ 212228 h 1580826"/>
              <a:gd name="connsiteX5" fmla="*/ 715348 w 12192000"/>
              <a:gd name="connsiteY5" fmla="*/ 1580826 h 1580826"/>
              <a:gd name="connsiteX6" fmla="*/ 0 w 12192000"/>
              <a:gd name="connsiteY6" fmla="*/ 0 h 1580826"/>
              <a:gd name="connsiteX0" fmla="*/ 0 w 12192000"/>
              <a:gd name="connsiteY0" fmla="*/ 0 h 1101012"/>
              <a:gd name="connsiteX1" fmla="*/ 12192000 w 12192000"/>
              <a:gd name="connsiteY1" fmla="*/ 0 h 1101012"/>
              <a:gd name="connsiteX2" fmla="*/ 12192000 w 12192000"/>
              <a:gd name="connsiteY2" fmla="*/ 1101012 h 1101012"/>
              <a:gd name="connsiteX3" fmla="*/ 12192000 w 12192000"/>
              <a:gd name="connsiteY3" fmla="*/ 1101012 h 1101012"/>
              <a:gd name="connsiteX4" fmla="*/ 8714791 w 12192000"/>
              <a:gd name="connsiteY4" fmla="*/ 212228 h 1101012"/>
              <a:gd name="connsiteX5" fmla="*/ 4018385 w 12192000"/>
              <a:gd name="connsiteY5" fmla="*/ 785035 h 1101012"/>
              <a:gd name="connsiteX6" fmla="*/ 0 w 12192000"/>
              <a:gd name="connsiteY6" fmla="*/ 0 h 1101012"/>
              <a:gd name="connsiteX0" fmla="*/ 0 w 12192000"/>
              <a:gd name="connsiteY0" fmla="*/ 1860431 h 1860431"/>
              <a:gd name="connsiteX1" fmla="*/ 12192000 w 12192000"/>
              <a:gd name="connsiteY1" fmla="*/ 0 h 1860431"/>
              <a:gd name="connsiteX2" fmla="*/ 12192000 w 12192000"/>
              <a:gd name="connsiteY2" fmla="*/ 1101012 h 1860431"/>
              <a:gd name="connsiteX3" fmla="*/ 12192000 w 12192000"/>
              <a:gd name="connsiteY3" fmla="*/ 1101012 h 1860431"/>
              <a:gd name="connsiteX4" fmla="*/ 8714791 w 12192000"/>
              <a:gd name="connsiteY4" fmla="*/ 212228 h 1860431"/>
              <a:gd name="connsiteX5" fmla="*/ 4018385 w 12192000"/>
              <a:gd name="connsiteY5" fmla="*/ 785035 h 1860431"/>
              <a:gd name="connsiteX6" fmla="*/ 0 w 12192000"/>
              <a:gd name="connsiteY6" fmla="*/ 1860431 h 1860431"/>
              <a:gd name="connsiteX0" fmla="*/ 0 w 12192000"/>
              <a:gd name="connsiteY0" fmla="*/ 1648203 h 1648203"/>
              <a:gd name="connsiteX1" fmla="*/ 10633788 w 12192000"/>
              <a:gd name="connsiteY1" fmla="*/ 1357846 h 1648203"/>
              <a:gd name="connsiteX2" fmla="*/ 12192000 w 12192000"/>
              <a:gd name="connsiteY2" fmla="*/ 888784 h 1648203"/>
              <a:gd name="connsiteX3" fmla="*/ 12192000 w 12192000"/>
              <a:gd name="connsiteY3" fmla="*/ 888784 h 1648203"/>
              <a:gd name="connsiteX4" fmla="*/ 8714791 w 12192000"/>
              <a:gd name="connsiteY4" fmla="*/ 0 h 1648203"/>
              <a:gd name="connsiteX5" fmla="*/ 4018385 w 12192000"/>
              <a:gd name="connsiteY5" fmla="*/ 572807 h 1648203"/>
              <a:gd name="connsiteX6" fmla="*/ 0 w 12192000"/>
              <a:gd name="connsiteY6" fmla="*/ 1648203 h 1648203"/>
              <a:gd name="connsiteX0" fmla="*/ 0 w 12192000"/>
              <a:gd name="connsiteY0" fmla="*/ 1907144 h 1907144"/>
              <a:gd name="connsiteX1" fmla="*/ 10633788 w 12192000"/>
              <a:gd name="connsiteY1" fmla="*/ 1616787 h 1907144"/>
              <a:gd name="connsiteX2" fmla="*/ 12192000 w 12192000"/>
              <a:gd name="connsiteY2" fmla="*/ 1147725 h 1907144"/>
              <a:gd name="connsiteX3" fmla="*/ 12192000 w 12192000"/>
              <a:gd name="connsiteY3" fmla="*/ 1147725 h 1907144"/>
              <a:gd name="connsiteX4" fmla="*/ 8808815 w 12192000"/>
              <a:gd name="connsiteY4" fmla="*/ 0 h 1907144"/>
              <a:gd name="connsiteX5" fmla="*/ 4018385 w 12192000"/>
              <a:gd name="connsiteY5" fmla="*/ 831748 h 1907144"/>
              <a:gd name="connsiteX6" fmla="*/ 0 w 12192000"/>
              <a:gd name="connsiteY6" fmla="*/ 1907144 h 190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907144">
                <a:moveTo>
                  <a:pt x="0" y="1907144"/>
                </a:moveTo>
                <a:lnTo>
                  <a:pt x="10633788" y="1616787"/>
                </a:lnTo>
                <a:lnTo>
                  <a:pt x="12192000" y="1147725"/>
                </a:lnTo>
                <a:lnTo>
                  <a:pt x="12192000" y="1147725"/>
                </a:lnTo>
                <a:lnTo>
                  <a:pt x="8808815" y="0"/>
                </a:lnTo>
                <a:lnTo>
                  <a:pt x="4018385" y="831748"/>
                </a:lnTo>
                <a:lnTo>
                  <a:pt x="0" y="190714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A446CE27-A879-4704-B278-DC05C66894E3}"/>
              </a:ext>
            </a:extLst>
          </p:cNvPr>
          <p:cNvGrpSpPr/>
          <p:nvPr/>
        </p:nvGrpSpPr>
        <p:grpSpPr>
          <a:xfrm>
            <a:off x="1125601" y="2765288"/>
            <a:ext cx="9290614" cy="430887"/>
            <a:chOff x="394563" y="4943977"/>
            <a:chExt cx="9290614" cy="430887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CBCB62D4-1180-4F3F-BBAF-C9F7E0164957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FF3399"/>
                  </a:solidFill>
                </a:rPr>
                <a:t>IM AUTOMOBILDESIGN SPIELTE DIE WIEDERVERWERTUNG</a:t>
              </a:r>
            </a:p>
            <a:p>
              <a:pPr algn="l"/>
              <a:r>
                <a:rPr lang="de-DE" dirty="0">
                  <a:solidFill>
                    <a:srgbClr val="FF3399"/>
                  </a:solidFill>
                </a:rPr>
                <a:t>VON MATERIALIEN KEINE ROLLE</a:t>
              </a:r>
            </a:p>
          </p:txBody>
        </p: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BB195409-1053-439F-B9F8-8A579FF31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275576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979FC4B-0855-4473-9D8B-313B993CDEE9}"/>
              </a:ext>
            </a:extLst>
          </p:cNvPr>
          <p:cNvGrpSpPr/>
          <p:nvPr/>
        </p:nvGrpSpPr>
        <p:grpSpPr>
          <a:xfrm>
            <a:off x="1125601" y="3757095"/>
            <a:ext cx="9290614" cy="430887"/>
            <a:chOff x="394563" y="4943977"/>
            <a:chExt cx="9290614" cy="430887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A42C86C-995C-45DE-B41B-EFDD0F2F1F16}"/>
                </a:ext>
              </a:extLst>
            </p:cNvPr>
            <p:cNvSpPr txBox="1"/>
            <p:nvPr/>
          </p:nvSpPr>
          <p:spPr>
            <a:xfrm>
              <a:off x="400829" y="4943977"/>
              <a:ext cx="92843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100">
                  <a:solidFill>
                    <a:schemeClr val="accent1">
                      <a:lumMod val="50000"/>
                    </a:schemeClr>
                  </a:solidFill>
                  <a:effectLst/>
                  <a:latin typeface="Pirulen Rg" panose="020B0605020200080104" pitchFamily="34" charset="0"/>
                  <a:ea typeface="Calibri" panose="020F0502020204030204" pitchFamily="34" charset="0"/>
                </a:defRPr>
              </a:lvl1pPr>
            </a:lstStyle>
            <a:p>
              <a:pPr algn="l"/>
              <a:r>
                <a:rPr lang="de-DE" dirty="0">
                  <a:solidFill>
                    <a:srgbClr val="FF3399"/>
                  </a:solidFill>
                </a:rPr>
                <a:t>CIRCULAR ECONOMY STECKTE IN DEN KINDERSCHUHEN,</a:t>
              </a:r>
            </a:p>
            <a:p>
              <a:pPr algn="l"/>
              <a:r>
                <a:rPr lang="de-DE" dirty="0" err="1">
                  <a:solidFill>
                    <a:srgbClr val="FF3399"/>
                  </a:solidFill>
                </a:rPr>
                <a:t>wURDE</a:t>
              </a:r>
              <a:r>
                <a:rPr lang="de-DE" dirty="0">
                  <a:solidFill>
                    <a:srgbClr val="FF3399"/>
                  </a:solidFill>
                </a:rPr>
                <a:t> NICHT ALS „POSITIVE USER EXPERIENCE“ ERKANNT</a:t>
              </a: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FC8C76B7-06C1-4118-8FC9-DC05686C3D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4563" y="5018812"/>
              <a:ext cx="0" cy="275576"/>
            </a:xfrm>
            <a:prstGeom prst="line">
              <a:avLst/>
            </a:prstGeom>
            <a:ln w="9525" cap="rnd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feld 46">
            <a:extLst>
              <a:ext uri="{FF2B5EF4-FFF2-40B4-BE49-F238E27FC236}">
                <a16:creationId xmlns:a16="http://schemas.microsoft.com/office/drawing/2014/main" id="{8E6657FA-B9D4-4D91-A1E7-BF28A9BFE6F9}"/>
              </a:ext>
            </a:extLst>
          </p:cNvPr>
          <p:cNvSpPr txBox="1"/>
          <p:nvPr/>
        </p:nvSpPr>
        <p:spPr>
          <a:xfrm rot="16200000">
            <a:off x="-108479" y="3320103"/>
            <a:ext cx="16547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100">
                <a:solidFill>
                  <a:schemeClr val="accent1">
                    <a:lumMod val="50000"/>
                  </a:schemeClr>
                </a:solidFill>
                <a:effectLst/>
                <a:latin typeface="Pirulen Rg" panose="020B0605020200080104" pitchFamily="34" charset="0"/>
                <a:ea typeface="Calibri" panose="020F0502020204030204" pitchFamily="34" charset="0"/>
              </a:defRPr>
            </a:lvl1pPr>
          </a:lstStyle>
          <a:p>
            <a:r>
              <a:rPr lang="de-DE" sz="1300" dirty="0" err="1">
                <a:solidFill>
                  <a:srgbClr val="2C3941"/>
                </a:solidFill>
              </a:rPr>
              <a:t>learnings</a:t>
            </a:r>
            <a:endParaRPr lang="de-DE" sz="1300" dirty="0">
              <a:solidFill>
                <a:srgbClr val="2C3941"/>
              </a:solidFill>
            </a:endParaRPr>
          </a:p>
          <a:p>
            <a:r>
              <a:rPr lang="de-DE" sz="1300" dirty="0">
                <a:solidFill>
                  <a:srgbClr val="2C3941"/>
                </a:solidFill>
              </a:rPr>
              <a:t> </a:t>
            </a:r>
            <a:endParaRPr lang="en-US" sz="1300" dirty="0">
              <a:solidFill>
                <a:srgbClr val="2C3941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D11C0563-4117-41FC-A83F-4C5742076B14}"/>
              </a:ext>
            </a:extLst>
          </p:cNvPr>
          <p:cNvCxnSpPr/>
          <p:nvPr/>
        </p:nvCxnSpPr>
        <p:spPr>
          <a:xfrm>
            <a:off x="-1167882" y="2840123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42058EDB-CC85-4D62-8D70-306B40EC93B9}"/>
              </a:ext>
            </a:extLst>
          </p:cNvPr>
          <p:cNvCxnSpPr/>
          <p:nvPr/>
        </p:nvCxnSpPr>
        <p:spPr>
          <a:xfrm>
            <a:off x="-1196260" y="4107506"/>
            <a:ext cx="1567092" cy="0"/>
          </a:xfrm>
          <a:prstGeom prst="line">
            <a:avLst/>
          </a:prstGeom>
          <a:ln>
            <a:solidFill>
              <a:srgbClr val="2C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3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1324</Words>
  <Application>Microsoft Office PowerPoint</Application>
  <PresentationFormat>Breitbild</PresentationFormat>
  <Paragraphs>238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Calibri</vt:lpstr>
      <vt:lpstr>Arial</vt:lpstr>
      <vt:lpstr>Pirulen Rg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Nawka</dc:creator>
  <cp:lastModifiedBy>Benjamin Nawka</cp:lastModifiedBy>
  <cp:revision>88</cp:revision>
  <dcterms:created xsi:type="dcterms:W3CDTF">2022-03-17T16:04:50Z</dcterms:created>
  <dcterms:modified xsi:type="dcterms:W3CDTF">2022-04-11T19:11:14Z</dcterms:modified>
</cp:coreProperties>
</file>